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73" r:id="rId1"/>
    <p:sldMasterId id="2147483785" r:id="rId2"/>
  </p:sldMasterIdLst>
  <p:notesMasterIdLst>
    <p:notesMasterId r:id="rId49"/>
  </p:notesMasterIdLst>
  <p:sldIdLst>
    <p:sldId id="285" r:id="rId3"/>
    <p:sldId id="655" r:id="rId4"/>
    <p:sldId id="663" r:id="rId5"/>
    <p:sldId id="649" r:id="rId6"/>
    <p:sldId id="651" r:id="rId7"/>
    <p:sldId id="661" r:id="rId8"/>
    <p:sldId id="662" r:id="rId9"/>
    <p:sldId id="656" r:id="rId10"/>
    <p:sldId id="647" r:id="rId11"/>
    <p:sldId id="665" r:id="rId12"/>
    <p:sldId id="652" r:id="rId13"/>
    <p:sldId id="666" r:id="rId14"/>
    <p:sldId id="667" r:id="rId15"/>
    <p:sldId id="668" r:id="rId16"/>
    <p:sldId id="654" r:id="rId17"/>
    <p:sldId id="669" r:id="rId18"/>
    <p:sldId id="670" r:id="rId19"/>
    <p:sldId id="671" r:id="rId20"/>
    <p:sldId id="672" r:id="rId21"/>
    <p:sldId id="673" r:id="rId22"/>
    <p:sldId id="674" r:id="rId23"/>
    <p:sldId id="648" r:id="rId24"/>
    <p:sldId id="675" r:id="rId25"/>
    <p:sldId id="676" r:id="rId26"/>
    <p:sldId id="677" r:id="rId27"/>
    <p:sldId id="678" r:id="rId28"/>
    <p:sldId id="679" r:id="rId29"/>
    <p:sldId id="680" r:id="rId30"/>
    <p:sldId id="681" r:id="rId31"/>
    <p:sldId id="682" r:id="rId32"/>
    <p:sldId id="650" r:id="rId33"/>
    <p:sldId id="691" r:id="rId34"/>
    <p:sldId id="690" r:id="rId35"/>
    <p:sldId id="692" r:id="rId36"/>
    <p:sldId id="698" r:id="rId37"/>
    <p:sldId id="693" r:id="rId38"/>
    <p:sldId id="694" r:id="rId39"/>
    <p:sldId id="695" r:id="rId40"/>
    <p:sldId id="696" r:id="rId41"/>
    <p:sldId id="697" r:id="rId42"/>
    <p:sldId id="653" r:id="rId43"/>
    <p:sldId id="699" r:id="rId44"/>
    <p:sldId id="700" r:id="rId45"/>
    <p:sldId id="444" r:id="rId46"/>
    <p:sldId id="445" r:id="rId47"/>
    <p:sldId id="409" r:id="rId4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732"/>
    <p:restoredTop sz="94308"/>
  </p:normalViewPr>
  <p:slideViewPr>
    <p:cSldViewPr snapToGrid="0" snapToObjects="1">
      <p:cViewPr varScale="1">
        <p:scale>
          <a:sx n="81" d="100"/>
          <a:sy n="81" d="100"/>
        </p:scale>
        <p:origin x="216" y="712"/>
      </p:cViewPr>
      <p:guideLst/>
    </p:cSldViewPr>
  </p:slideViewPr>
  <p:notesTextViewPr>
    <p:cViewPr>
      <p:scale>
        <a:sx n="1" d="1"/>
        <a:sy n="1" d="1"/>
      </p:scale>
      <p:origin x="0" y="0"/>
    </p:cViewPr>
  </p:notesTextViewPr>
  <p:sorterViewPr>
    <p:cViewPr>
      <p:scale>
        <a:sx n="200" d="100"/>
        <a:sy n="2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presProps" Target="pres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tableStyles" Target="tableStyles.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8" Type="http://schemas.openxmlformats.org/officeDocument/2006/relationships/slide" Target="slides/slide6.xml"/><Relationship Id="rId51" Type="http://schemas.openxmlformats.org/officeDocument/2006/relationships/viewProps" Target="view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02812CC-ACCC-5B4D-BAA8-64D1B4E08C08}" type="datetimeFigureOut">
              <a:rPr lang="en-US" smtClean="0"/>
              <a:t>1/7/23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0959CC6-E136-F34F-9B80-7CF87D15CAC1}" type="slidenum">
              <a:rPr lang="en-US" smtClean="0"/>
              <a:t>‹#›</a:t>
            </a:fld>
            <a:endParaRPr lang="en-US"/>
          </a:p>
        </p:txBody>
      </p:sp>
    </p:spTree>
    <p:extLst>
      <p:ext uri="{BB962C8B-B14F-4D97-AF65-F5344CB8AC3E}">
        <p14:creationId xmlns:p14="http://schemas.microsoft.com/office/powerpoint/2010/main" val="17578775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5085D6-A2C6-9746-AF7D-10FC9EE52FB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53881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0959CC6-E136-F34F-9B80-7CF87D15CAC1}" type="slidenum">
              <a:rPr lang="en-US" smtClean="0"/>
              <a:t>10</a:t>
            </a:fld>
            <a:endParaRPr lang="en-US"/>
          </a:p>
        </p:txBody>
      </p:sp>
    </p:spTree>
    <p:extLst>
      <p:ext uri="{BB962C8B-B14F-4D97-AF65-F5344CB8AC3E}">
        <p14:creationId xmlns:p14="http://schemas.microsoft.com/office/powerpoint/2010/main" val="36216390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1F879C2-65D6-C648-9275-11BA36DCABC6}" type="slidenum">
              <a:rPr lang="en-US" smtClean="0"/>
              <a:t>11</a:t>
            </a:fld>
            <a:endParaRPr lang="en-US"/>
          </a:p>
        </p:txBody>
      </p:sp>
    </p:spTree>
    <p:extLst>
      <p:ext uri="{BB962C8B-B14F-4D97-AF65-F5344CB8AC3E}">
        <p14:creationId xmlns:p14="http://schemas.microsoft.com/office/powerpoint/2010/main" val="19075360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0959CC6-E136-F34F-9B80-7CF87D15CAC1}" type="slidenum">
              <a:rPr lang="en-US" smtClean="0"/>
              <a:t>12</a:t>
            </a:fld>
            <a:endParaRPr lang="en-US"/>
          </a:p>
        </p:txBody>
      </p:sp>
    </p:spTree>
    <p:extLst>
      <p:ext uri="{BB962C8B-B14F-4D97-AF65-F5344CB8AC3E}">
        <p14:creationId xmlns:p14="http://schemas.microsoft.com/office/powerpoint/2010/main" val="33397823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0959CC6-E136-F34F-9B80-7CF87D15CAC1}" type="slidenum">
              <a:rPr lang="en-US" smtClean="0"/>
              <a:t>13</a:t>
            </a:fld>
            <a:endParaRPr lang="en-US"/>
          </a:p>
        </p:txBody>
      </p:sp>
    </p:spTree>
    <p:extLst>
      <p:ext uri="{BB962C8B-B14F-4D97-AF65-F5344CB8AC3E}">
        <p14:creationId xmlns:p14="http://schemas.microsoft.com/office/powerpoint/2010/main" val="21999304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0959CC6-E136-F34F-9B80-7CF87D15CAC1}" type="slidenum">
              <a:rPr lang="en-US" smtClean="0"/>
              <a:t>14</a:t>
            </a:fld>
            <a:endParaRPr lang="en-US"/>
          </a:p>
        </p:txBody>
      </p:sp>
    </p:spTree>
    <p:extLst>
      <p:ext uri="{BB962C8B-B14F-4D97-AF65-F5344CB8AC3E}">
        <p14:creationId xmlns:p14="http://schemas.microsoft.com/office/powerpoint/2010/main" val="24990302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1F879C2-65D6-C648-9275-11BA36DCABC6}" type="slidenum">
              <a:rPr lang="en-US" smtClean="0"/>
              <a:t>15</a:t>
            </a:fld>
            <a:endParaRPr lang="en-US"/>
          </a:p>
        </p:txBody>
      </p:sp>
    </p:spTree>
    <p:extLst>
      <p:ext uri="{BB962C8B-B14F-4D97-AF65-F5344CB8AC3E}">
        <p14:creationId xmlns:p14="http://schemas.microsoft.com/office/powerpoint/2010/main" val="39798106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0959CC6-E136-F34F-9B80-7CF87D15CAC1}" type="slidenum">
              <a:rPr lang="en-US" smtClean="0"/>
              <a:t>16</a:t>
            </a:fld>
            <a:endParaRPr lang="en-US"/>
          </a:p>
        </p:txBody>
      </p:sp>
    </p:spTree>
    <p:extLst>
      <p:ext uri="{BB962C8B-B14F-4D97-AF65-F5344CB8AC3E}">
        <p14:creationId xmlns:p14="http://schemas.microsoft.com/office/powerpoint/2010/main" val="37087686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0959CC6-E136-F34F-9B80-7CF87D15CAC1}" type="slidenum">
              <a:rPr lang="en-US" smtClean="0"/>
              <a:t>17</a:t>
            </a:fld>
            <a:endParaRPr lang="en-US"/>
          </a:p>
        </p:txBody>
      </p:sp>
    </p:spTree>
    <p:extLst>
      <p:ext uri="{BB962C8B-B14F-4D97-AF65-F5344CB8AC3E}">
        <p14:creationId xmlns:p14="http://schemas.microsoft.com/office/powerpoint/2010/main" val="13383898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0959CC6-E136-F34F-9B80-7CF87D15CAC1}" type="slidenum">
              <a:rPr lang="en-US" smtClean="0"/>
              <a:t>18</a:t>
            </a:fld>
            <a:endParaRPr lang="en-US"/>
          </a:p>
        </p:txBody>
      </p:sp>
    </p:spTree>
    <p:extLst>
      <p:ext uri="{BB962C8B-B14F-4D97-AF65-F5344CB8AC3E}">
        <p14:creationId xmlns:p14="http://schemas.microsoft.com/office/powerpoint/2010/main" val="42397182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0959CC6-E136-F34F-9B80-7CF87D15CAC1}" type="slidenum">
              <a:rPr lang="en-US" smtClean="0"/>
              <a:t>19</a:t>
            </a:fld>
            <a:endParaRPr lang="en-US"/>
          </a:p>
        </p:txBody>
      </p:sp>
    </p:spTree>
    <p:extLst>
      <p:ext uri="{BB962C8B-B14F-4D97-AF65-F5344CB8AC3E}">
        <p14:creationId xmlns:p14="http://schemas.microsoft.com/office/powerpoint/2010/main" val="3458853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0959CC6-E136-F34F-9B80-7CF87D15CAC1}" type="slidenum">
              <a:rPr lang="en-US" smtClean="0"/>
              <a:t>2</a:t>
            </a:fld>
            <a:endParaRPr lang="en-US"/>
          </a:p>
        </p:txBody>
      </p:sp>
    </p:spTree>
    <p:extLst>
      <p:ext uri="{BB962C8B-B14F-4D97-AF65-F5344CB8AC3E}">
        <p14:creationId xmlns:p14="http://schemas.microsoft.com/office/powerpoint/2010/main" val="35287212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0959CC6-E136-F34F-9B80-7CF87D15CAC1}" type="slidenum">
              <a:rPr lang="en-US" smtClean="0"/>
              <a:t>20</a:t>
            </a:fld>
            <a:endParaRPr lang="en-US"/>
          </a:p>
        </p:txBody>
      </p:sp>
    </p:spTree>
    <p:extLst>
      <p:ext uri="{BB962C8B-B14F-4D97-AF65-F5344CB8AC3E}">
        <p14:creationId xmlns:p14="http://schemas.microsoft.com/office/powerpoint/2010/main" val="37310521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0959CC6-E136-F34F-9B80-7CF87D15CAC1}" type="slidenum">
              <a:rPr lang="en-US" smtClean="0"/>
              <a:t>21</a:t>
            </a:fld>
            <a:endParaRPr lang="en-US"/>
          </a:p>
        </p:txBody>
      </p:sp>
    </p:spTree>
    <p:extLst>
      <p:ext uri="{BB962C8B-B14F-4D97-AF65-F5344CB8AC3E}">
        <p14:creationId xmlns:p14="http://schemas.microsoft.com/office/powerpoint/2010/main" val="401695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1F879C2-65D6-C648-9275-11BA36DCABC6}" type="slidenum">
              <a:rPr lang="en-US" smtClean="0"/>
              <a:t>22</a:t>
            </a:fld>
            <a:endParaRPr lang="en-US"/>
          </a:p>
        </p:txBody>
      </p:sp>
    </p:spTree>
    <p:extLst>
      <p:ext uri="{BB962C8B-B14F-4D97-AF65-F5344CB8AC3E}">
        <p14:creationId xmlns:p14="http://schemas.microsoft.com/office/powerpoint/2010/main" val="282215692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0959CC6-E136-F34F-9B80-7CF87D15CAC1}" type="slidenum">
              <a:rPr lang="en-US" smtClean="0"/>
              <a:t>23</a:t>
            </a:fld>
            <a:endParaRPr lang="en-US"/>
          </a:p>
        </p:txBody>
      </p:sp>
    </p:spTree>
    <p:extLst>
      <p:ext uri="{BB962C8B-B14F-4D97-AF65-F5344CB8AC3E}">
        <p14:creationId xmlns:p14="http://schemas.microsoft.com/office/powerpoint/2010/main" val="331787317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0959CC6-E136-F34F-9B80-7CF87D15CAC1}" type="slidenum">
              <a:rPr lang="en-US" smtClean="0"/>
              <a:t>24</a:t>
            </a:fld>
            <a:endParaRPr lang="en-US"/>
          </a:p>
        </p:txBody>
      </p:sp>
    </p:spTree>
    <p:extLst>
      <p:ext uri="{BB962C8B-B14F-4D97-AF65-F5344CB8AC3E}">
        <p14:creationId xmlns:p14="http://schemas.microsoft.com/office/powerpoint/2010/main" val="379378342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0959CC6-E136-F34F-9B80-7CF87D15CAC1}" type="slidenum">
              <a:rPr lang="en-US" smtClean="0"/>
              <a:t>25</a:t>
            </a:fld>
            <a:endParaRPr lang="en-US"/>
          </a:p>
        </p:txBody>
      </p:sp>
    </p:spTree>
    <p:extLst>
      <p:ext uri="{BB962C8B-B14F-4D97-AF65-F5344CB8AC3E}">
        <p14:creationId xmlns:p14="http://schemas.microsoft.com/office/powerpoint/2010/main" val="9766879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0959CC6-E136-F34F-9B80-7CF87D15CAC1}" type="slidenum">
              <a:rPr lang="en-US" smtClean="0"/>
              <a:t>26</a:t>
            </a:fld>
            <a:endParaRPr lang="en-US"/>
          </a:p>
        </p:txBody>
      </p:sp>
    </p:spTree>
    <p:extLst>
      <p:ext uri="{BB962C8B-B14F-4D97-AF65-F5344CB8AC3E}">
        <p14:creationId xmlns:p14="http://schemas.microsoft.com/office/powerpoint/2010/main" val="41856750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their fruits you shall know them!</a:t>
            </a:r>
          </a:p>
        </p:txBody>
      </p:sp>
      <p:sp>
        <p:nvSpPr>
          <p:cNvPr id="4" name="Slide Number Placeholder 3"/>
          <p:cNvSpPr>
            <a:spLocks noGrp="1"/>
          </p:cNvSpPr>
          <p:nvPr>
            <p:ph type="sldNum" sz="quarter" idx="5"/>
          </p:nvPr>
        </p:nvSpPr>
        <p:spPr/>
        <p:txBody>
          <a:bodyPr/>
          <a:lstStyle/>
          <a:p>
            <a:fld id="{00959CC6-E136-F34F-9B80-7CF87D15CAC1}" type="slidenum">
              <a:rPr lang="en-US" smtClean="0"/>
              <a:t>27</a:t>
            </a:fld>
            <a:endParaRPr lang="en-US"/>
          </a:p>
        </p:txBody>
      </p:sp>
    </p:spTree>
    <p:extLst>
      <p:ext uri="{BB962C8B-B14F-4D97-AF65-F5344CB8AC3E}">
        <p14:creationId xmlns:p14="http://schemas.microsoft.com/office/powerpoint/2010/main" val="159327309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Neo-Paganism. ”In this anti-order, there is no Creator; no divine design; no male or female’ no script for sexuality’ no God-designed family with a father, mother, and children’ no need to protect and care for children at all; no Savior, Lord, or theistic end to the cosmos; an no judge of evil.” (77)</a:t>
            </a:r>
          </a:p>
        </p:txBody>
      </p:sp>
      <p:sp>
        <p:nvSpPr>
          <p:cNvPr id="4" name="Slide Number Placeholder 3"/>
          <p:cNvSpPr>
            <a:spLocks noGrp="1"/>
          </p:cNvSpPr>
          <p:nvPr>
            <p:ph type="sldNum" sz="quarter" idx="5"/>
          </p:nvPr>
        </p:nvSpPr>
        <p:spPr/>
        <p:txBody>
          <a:bodyPr/>
          <a:lstStyle/>
          <a:p>
            <a:fld id="{00959CC6-E136-F34F-9B80-7CF87D15CAC1}" type="slidenum">
              <a:rPr lang="en-US" smtClean="0"/>
              <a:t>28</a:t>
            </a:fld>
            <a:endParaRPr lang="en-US"/>
          </a:p>
        </p:txBody>
      </p:sp>
    </p:spTree>
    <p:extLst>
      <p:ext uri="{BB962C8B-B14F-4D97-AF65-F5344CB8AC3E}">
        <p14:creationId xmlns:p14="http://schemas.microsoft.com/office/powerpoint/2010/main" val="112650998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0959CC6-E136-F34F-9B80-7CF87D15CAC1}" type="slidenum">
              <a:rPr lang="en-US" smtClean="0"/>
              <a:t>29</a:t>
            </a:fld>
            <a:endParaRPr lang="en-US"/>
          </a:p>
        </p:txBody>
      </p:sp>
    </p:spTree>
    <p:extLst>
      <p:ext uri="{BB962C8B-B14F-4D97-AF65-F5344CB8AC3E}">
        <p14:creationId xmlns:p14="http://schemas.microsoft.com/office/powerpoint/2010/main" val="18877249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0959CC6-E136-F34F-9B80-7CF87D15CAC1}" type="slidenum">
              <a:rPr lang="en-US" smtClean="0"/>
              <a:t>3</a:t>
            </a:fld>
            <a:endParaRPr lang="en-US"/>
          </a:p>
        </p:txBody>
      </p:sp>
    </p:spTree>
    <p:extLst>
      <p:ext uri="{BB962C8B-B14F-4D97-AF65-F5344CB8AC3E}">
        <p14:creationId xmlns:p14="http://schemas.microsoft.com/office/powerpoint/2010/main" val="229742380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0959CC6-E136-F34F-9B80-7CF87D15CAC1}" type="slidenum">
              <a:rPr lang="en-US" smtClean="0"/>
              <a:t>30</a:t>
            </a:fld>
            <a:endParaRPr lang="en-US"/>
          </a:p>
        </p:txBody>
      </p:sp>
    </p:spTree>
    <p:extLst>
      <p:ext uri="{BB962C8B-B14F-4D97-AF65-F5344CB8AC3E}">
        <p14:creationId xmlns:p14="http://schemas.microsoft.com/office/powerpoint/2010/main" val="110128238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1F879C2-65D6-C648-9275-11BA36DCABC6}" type="slidenum">
              <a:rPr lang="en-US" smtClean="0"/>
              <a:t>31</a:t>
            </a:fld>
            <a:endParaRPr lang="en-US"/>
          </a:p>
        </p:txBody>
      </p:sp>
    </p:spTree>
    <p:extLst>
      <p:ext uri="{BB962C8B-B14F-4D97-AF65-F5344CB8AC3E}">
        <p14:creationId xmlns:p14="http://schemas.microsoft.com/office/powerpoint/2010/main" val="425340448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959CC6-E136-F34F-9B80-7CF87D15CAC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576758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0959CC6-E136-F34F-9B80-7CF87D15CAC1}" type="slidenum">
              <a:rPr lang="en-US" smtClean="0"/>
              <a:t>33</a:t>
            </a:fld>
            <a:endParaRPr lang="en-US"/>
          </a:p>
        </p:txBody>
      </p:sp>
    </p:spTree>
    <p:extLst>
      <p:ext uri="{BB962C8B-B14F-4D97-AF65-F5344CB8AC3E}">
        <p14:creationId xmlns:p14="http://schemas.microsoft.com/office/powerpoint/2010/main" val="411746363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0959CC6-E136-F34F-9B80-7CF87D15CAC1}" type="slidenum">
              <a:rPr lang="en-US" smtClean="0"/>
              <a:t>34</a:t>
            </a:fld>
            <a:endParaRPr lang="en-US"/>
          </a:p>
        </p:txBody>
      </p:sp>
    </p:spTree>
    <p:extLst>
      <p:ext uri="{BB962C8B-B14F-4D97-AF65-F5344CB8AC3E}">
        <p14:creationId xmlns:p14="http://schemas.microsoft.com/office/powerpoint/2010/main" val="218740430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0959CC6-E136-F34F-9B80-7CF87D15CAC1}" type="slidenum">
              <a:rPr lang="en-US" smtClean="0"/>
              <a:t>35</a:t>
            </a:fld>
            <a:endParaRPr lang="en-US"/>
          </a:p>
        </p:txBody>
      </p:sp>
    </p:spTree>
    <p:extLst>
      <p:ext uri="{BB962C8B-B14F-4D97-AF65-F5344CB8AC3E}">
        <p14:creationId xmlns:p14="http://schemas.microsoft.com/office/powerpoint/2010/main" val="180958245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0959CC6-E136-F34F-9B80-7CF87D15CAC1}" type="slidenum">
              <a:rPr lang="en-US" smtClean="0"/>
              <a:t>36</a:t>
            </a:fld>
            <a:endParaRPr lang="en-US"/>
          </a:p>
        </p:txBody>
      </p:sp>
    </p:spTree>
    <p:extLst>
      <p:ext uri="{BB962C8B-B14F-4D97-AF65-F5344CB8AC3E}">
        <p14:creationId xmlns:p14="http://schemas.microsoft.com/office/powerpoint/2010/main" val="393795486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1965: 24% of black infants born out of wedlock. 1990: 64%. 2014: 72%. (40% overall in US 20</a:t>
            </a:r>
            <a:r>
              <a:rPr lang="en-US" b="1" dirty="0"/>
              <a:t>22). White infants: 1965: 4%; 2014: 30%</a:t>
            </a:r>
            <a:endParaRPr lang="en-US" dirty="0"/>
          </a:p>
        </p:txBody>
      </p:sp>
      <p:sp>
        <p:nvSpPr>
          <p:cNvPr id="4" name="Slide Number Placeholder 3"/>
          <p:cNvSpPr>
            <a:spLocks noGrp="1"/>
          </p:cNvSpPr>
          <p:nvPr>
            <p:ph type="sldNum" sz="quarter" idx="5"/>
          </p:nvPr>
        </p:nvSpPr>
        <p:spPr/>
        <p:txBody>
          <a:bodyPr/>
          <a:lstStyle/>
          <a:p>
            <a:fld id="{00959CC6-E136-F34F-9B80-7CF87D15CAC1}" type="slidenum">
              <a:rPr lang="en-US" smtClean="0"/>
              <a:t>37</a:t>
            </a:fld>
            <a:endParaRPr lang="en-US"/>
          </a:p>
        </p:txBody>
      </p:sp>
    </p:spTree>
    <p:extLst>
      <p:ext uri="{BB962C8B-B14F-4D97-AF65-F5344CB8AC3E}">
        <p14:creationId xmlns:p14="http://schemas.microsoft.com/office/powerpoint/2010/main" val="38077180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0959CC6-E136-F34F-9B80-7CF87D15CAC1}" type="slidenum">
              <a:rPr lang="en-US" smtClean="0"/>
              <a:t>38</a:t>
            </a:fld>
            <a:endParaRPr lang="en-US"/>
          </a:p>
        </p:txBody>
      </p:sp>
    </p:spTree>
    <p:extLst>
      <p:ext uri="{BB962C8B-B14F-4D97-AF65-F5344CB8AC3E}">
        <p14:creationId xmlns:p14="http://schemas.microsoft.com/office/powerpoint/2010/main" val="365242413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Woke hypocrisy: Robin </a:t>
            </a:r>
            <a:r>
              <a:rPr lang="en-US" dirty="0" err="1"/>
              <a:t>DiAngelo</a:t>
            </a:r>
            <a:r>
              <a:rPr lang="en-US" dirty="0"/>
              <a:t> – $15,000 per event; </a:t>
            </a:r>
            <a:r>
              <a:rPr lang="en-US" dirty="0" err="1"/>
              <a:t>Ibram</a:t>
            </a:r>
            <a:r>
              <a:rPr lang="en-US" dirty="0"/>
              <a:t> </a:t>
            </a:r>
            <a:r>
              <a:rPr lang="en-US" dirty="0" err="1"/>
              <a:t>Kendi</a:t>
            </a:r>
            <a:r>
              <a:rPr lang="en-US" dirty="0"/>
              <a:t> -- $25,000; Ta-</a:t>
            </a:r>
            <a:r>
              <a:rPr lang="en-US" dirty="0" err="1"/>
              <a:t>Nehesi</a:t>
            </a:r>
            <a:r>
              <a:rPr lang="en-US" dirty="0"/>
              <a:t> Coates – 30-40 thousand per event. They despise the free market, but they make out like bandits!</a:t>
            </a:r>
          </a:p>
        </p:txBody>
      </p:sp>
      <p:sp>
        <p:nvSpPr>
          <p:cNvPr id="4" name="Slide Number Placeholder 3"/>
          <p:cNvSpPr>
            <a:spLocks noGrp="1"/>
          </p:cNvSpPr>
          <p:nvPr>
            <p:ph type="sldNum" sz="quarter" idx="5"/>
          </p:nvPr>
        </p:nvSpPr>
        <p:spPr/>
        <p:txBody>
          <a:bodyPr/>
          <a:lstStyle/>
          <a:p>
            <a:fld id="{00959CC6-E136-F34F-9B80-7CF87D15CAC1}" type="slidenum">
              <a:rPr lang="en-US" smtClean="0"/>
              <a:t>39</a:t>
            </a:fld>
            <a:endParaRPr lang="en-US"/>
          </a:p>
        </p:txBody>
      </p:sp>
    </p:spTree>
    <p:extLst>
      <p:ext uri="{BB962C8B-B14F-4D97-AF65-F5344CB8AC3E}">
        <p14:creationId xmlns:p14="http://schemas.microsoft.com/office/powerpoint/2010/main" val="20157661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E5085D6-A2C6-9746-AF7D-10FC9EE52FB9}" type="slidenum">
              <a:rPr lang="en-US" smtClean="0"/>
              <a:t>4</a:t>
            </a:fld>
            <a:endParaRPr lang="en-US"/>
          </a:p>
        </p:txBody>
      </p:sp>
    </p:spTree>
    <p:extLst>
      <p:ext uri="{BB962C8B-B14F-4D97-AF65-F5344CB8AC3E}">
        <p14:creationId xmlns:p14="http://schemas.microsoft.com/office/powerpoint/2010/main" val="367454805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959CC6-E136-F34F-9B80-7CF87D15CAC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7601787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1F879C2-65D6-C648-9275-11BA36DCABC6}" type="slidenum">
              <a:rPr lang="en-US" smtClean="0"/>
              <a:t>41</a:t>
            </a:fld>
            <a:endParaRPr lang="en-US"/>
          </a:p>
        </p:txBody>
      </p:sp>
    </p:spTree>
    <p:extLst>
      <p:ext uri="{BB962C8B-B14F-4D97-AF65-F5344CB8AC3E}">
        <p14:creationId xmlns:p14="http://schemas.microsoft.com/office/powerpoint/2010/main" val="247524759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0959CC6-E136-F34F-9B80-7CF87D15CAC1}" type="slidenum">
              <a:rPr lang="en-US" smtClean="0"/>
              <a:t>42</a:t>
            </a:fld>
            <a:endParaRPr lang="en-US"/>
          </a:p>
        </p:txBody>
      </p:sp>
    </p:spTree>
    <p:extLst>
      <p:ext uri="{BB962C8B-B14F-4D97-AF65-F5344CB8AC3E}">
        <p14:creationId xmlns:p14="http://schemas.microsoft.com/office/powerpoint/2010/main" val="121232937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0959CC6-E136-F34F-9B80-7CF87D15CAC1}" type="slidenum">
              <a:rPr lang="en-US" smtClean="0"/>
              <a:t>43</a:t>
            </a:fld>
            <a:endParaRPr lang="en-US"/>
          </a:p>
        </p:txBody>
      </p:sp>
    </p:spTree>
    <p:extLst>
      <p:ext uri="{BB962C8B-B14F-4D97-AF65-F5344CB8AC3E}">
        <p14:creationId xmlns:p14="http://schemas.microsoft.com/office/powerpoint/2010/main" val="338254432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1029008-8E20-B247-B37C-EE391008A3BE}" type="slidenum">
              <a:rPr lang="en-US" smtClean="0"/>
              <a:t>46</a:t>
            </a:fld>
            <a:endParaRPr lang="en-US"/>
          </a:p>
        </p:txBody>
      </p:sp>
    </p:spTree>
    <p:extLst>
      <p:ext uri="{BB962C8B-B14F-4D97-AF65-F5344CB8AC3E}">
        <p14:creationId xmlns:p14="http://schemas.microsoft.com/office/powerpoint/2010/main" val="33931185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1F879C2-65D6-C648-9275-11BA36DCABC6}" type="slidenum">
              <a:rPr lang="en-US" smtClean="0"/>
              <a:t>5</a:t>
            </a:fld>
            <a:endParaRPr lang="en-US"/>
          </a:p>
        </p:txBody>
      </p:sp>
    </p:spTree>
    <p:extLst>
      <p:ext uri="{BB962C8B-B14F-4D97-AF65-F5344CB8AC3E}">
        <p14:creationId xmlns:p14="http://schemas.microsoft.com/office/powerpoint/2010/main" val="15421094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0959CC6-E136-F34F-9B80-7CF87D15CAC1}" type="slidenum">
              <a:rPr lang="en-US" smtClean="0"/>
              <a:t>6</a:t>
            </a:fld>
            <a:endParaRPr lang="en-US"/>
          </a:p>
        </p:txBody>
      </p:sp>
    </p:spTree>
    <p:extLst>
      <p:ext uri="{BB962C8B-B14F-4D97-AF65-F5344CB8AC3E}">
        <p14:creationId xmlns:p14="http://schemas.microsoft.com/office/powerpoint/2010/main" val="8138511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0959CC6-E136-F34F-9B80-7CF87D15CAC1}" type="slidenum">
              <a:rPr lang="en-US" smtClean="0"/>
              <a:t>7</a:t>
            </a:fld>
            <a:endParaRPr lang="en-US"/>
          </a:p>
        </p:txBody>
      </p:sp>
    </p:spTree>
    <p:extLst>
      <p:ext uri="{BB962C8B-B14F-4D97-AF65-F5344CB8AC3E}">
        <p14:creationId xmlns:p14="http://schemas.microsoft.com/office/powerpoint/2010/main" val="34996372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0959CC6-E136-F34F-9B80-7CF87D15CAC1}" type="slidenum">
              <a:rPr lang="en-US" smtClean="0"/>
              <a:t>8</a:t>
            </a:fld>
            <a:endParaRPr lang="en-US"/>
          </a:p>
        </p:txBody>
      </p:sp>
    </p:spTree>
    <p:extLst>
      <p:ext uri="{BB962C8B-B14F-4D97-AF65-F5344CB8AC3E}">
        <p14:creationId xmlns:p14="http://schemas.microsoft.com/office/powerpoint/2010/main" val="16922914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BE6CBB-A455-47E8-847C-2F89DFCBF05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24289E-49BF-644F-9977-26202CC0E7F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3968F41-C34C-2246-840A-A9FCC77B3E6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8FCC9C8-A3DB-2E4C-83FE-1C5F66CC2D27}"/>
              </a:ext>
            </a:extLst>
          </p:cNvPr>
          <p:cNvSpPr>
            <a:spLocks noGrp="1"/>
          </p:cNvSpPr>
          <p:nvPr>
            <p:ph type="dt" sz="half" idx="10"/>
          </p:nvPr>
        </p:nvSpPr>
        <p:spPr/>
        <p:txBody>
          <a:bodyPr/>
          <a:lstStyle/>
          <a:p>
            <a:fld id="{48A87A34-81AB-432B-8DAE-1953F412C126}" type="datetimeFigureOut">
              <a:rPr lang="en-US" smtClean="0"/>
              <a:t>1/7/23</a:t>
            </a:fld>
            <a:endParaRPr lang="en-US" dirty="0"/>
          </a:p>
        </p:txBody>
      </p:sp>
      <p:sp>
        <p:nvSpPr>
          <p:cNvPr id="5" name="Footer Placeholder 4">
            <a:extLst>
              <a:ext uri="{FF2B5EF4-FFF2-40B4-BE49-F238E27FC236}">
                <a16:creationId xmlns:a16="http://schemas.microsoft.com/office/drawing/2014/main" id="{F89B1B68-247D-974C-AFFE-1CFD246A032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6AA92A0-02AF-574D-9A65-B973672DECE6}"/>
              </a:ext>
            </a:extLst>
          </p:cNvPr>
          <p:cNvSpPr>
            <a:spLocks noGrp="1"/>
          </p:cNvSpPr>
          <p:nvPr>
            <p:ph type="sldNum" sz="quarter" idx="12"/>
          </p:nvPr>
        </p:nvSpPr>
        <p:spPr/>
        <p:txBody>
          <a:bodyPr/>
          <a:lstStyle/>
          <a:p>
            <a:pPr>
              <a:defRPr/>
            </a:pPr>
            <a:fld id="{3385F0F1-BEA7-D14A-8AF0-264B2B4B6232}" type="slidenum">
              <a:rPr lang="en-US" smtClean="0"/>
              <a:pPr>
                <a:defRPr/>
              </a:pPr>
              <a:t>‹#›</a:t>
            </a:fld>
            <a:endParaRPr lang="en-US"/>
          </a:p>
        </p:txBody>
      </p:sp>
    </p:spTree>
    <p:extLst>
      <p:ext uri="{BB962C8B-B14F-4D97-AF65-F5344CB8AC3E}">
        <p14:creationId xmlns:p14="http://schemas.microsoft.com/office/powerpoint/2010/main" val="30954512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9C9E3E-0410-7446-9216-883CF1A86AF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B66947F-11E3-0A40-AFEE-92591BBE915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4BACDE7-FEFD-BA43-BBCB-AA008744BC93}"/>
              </a:ext>
            </a:extLst>
          </p:cNvPr>
          <p:cNvSpPr>
            <a:spLocks noGrp="1"/>
          </p:cNvSpPr>
          <p:nvPr>
            <p:ph type="dt" sz="half" idx="10"/>
          </p:nvPr>
        </p:nvSpPr>
        <p:spPr/>
        <p:txBody>
          <a:bodyPr/>
          <a:lstStyle/>
          <a:p>
            <a:pPr>
              <a:defRPr/>
            </a:pPr>
            <a:fld id="{99359ED0-BAEA-AA41-BC9E-BD132DEAB263}" type="datetimeFigureOut">
              <a:rPr lang="en-US" smtClean="0"/>
              <a:pPr>
                <a:defRPr/>
              </a:pPr>
              <a:t>1/7/23</a:t>
            </a:fld>
            <a:endParaRPr lang="en-US"/>
          </a:p>
        </p:txBody>
      </p:sp>
      <p:sp>
        <p:nvSpPr>
          <p:cNvPr id="5" name="Footer Placeholder 4">
            <a:extLst>
              <a:ext uri="{FF2B5EF4-FFF2-40B4-BE49-F238E27FC236}">
                <a16:creationId xmlns:a16="http://schemas.microsoft.com/office/drawing/2014/main" id="{1EC01500-8FA6-6248-92D1-578E202B9DD1}"/>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B75E06B2-4290-5548-A298-3206D8AA7CAF}"/>
              </a:ext>
            </a:extLst>
          </p:cNvPr>
          <p:cNvSpPr>
            <a:spLocks noGrp="1"/>
          </p:cNvSpPr>
          <p:nvPr>
            <p:ph type="sldNum" sz="quarter" idx="12"/>
          </p:nvPr>
        </p:nvSpPr>
        <p:spPr/>
        <p:txBody>
          <a:bodyPr/>
          <a:lstStyle/>
          <a:p>
            <a:pPr>
              <a:defRPr/>
            </a:pPr>
            <a:fld id="{0559A95D-0C44-1442-BFC6-D9F2BDE93B95}" type="slidenum">
              <a:rPr lang="en-US" smtClean="0"/>
              <a:pPr>
                <a:defRPr/>
              </a:pPr>
              <a:t>‹#›</a:t>
            </a:fld>
            <a:endParaRPr lang="en-US"/>
          </a:p>
        </p:txBody>
      </p:sp>
    </p:spTree>
    <p:extLst>
      <p:ext uri="{BB962C8B-B14F-4D97-AF65-F5344CB8AC3E}">
        <p14:creationId xmlns:p14="http://schemas.microsoft.com/office/powerpoint/2010/main" val="32899354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46AFDAD-10A3-9744-9720-4CE20D8D53C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3D13175-7CE2-9840-AD13-574F4492E5F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E0BC2DC-A6DA-4349-82B5-2E1CB70ACD20}"/>
              </a:ext>
            </a:extLst>
          </p:cNvPr>
          <p:cNvSpPr>
            <a:spLocks noGrp="1"/>
          </p:cNvSpPr>
          <p:nvPr>
            <p:ph type="dt" sz="half" idx="10"/>
          </p:nvPr>
        </p:nvSpPr>
        <p:spPr/>
        <p:txBody>
          <a:bodyPr/>
          <a:lstStyle/>
          <a:p>
            <a:pPr>
              <a:defRPr/>
            </a:pPr>
            <a:fld id="{73E343F7-3AB3-8D4B-87DF-08B7D1BE2726}" type="datetimeFigureOut">
              <a:rPr lang="en-US" smtClean="0"/>
              <a:pPr>
                <a:defRPr/>
              </a:pPr>
              <a:t>1/7/23</a:t>
            </a:fld>
            <a:endParaRPr lang="en-US"/>
          </a:p>
        </p:txBody>
      </p:sp>
      <p:sp>
        <p:nvSpPr>
          <p:cNvPr id="5" name="Footer Placeholder 4">
            <a:extLst>
              <a:ext uri="{FF2B5EF4-FFF2-40B4-BE49-F238E27FC236}">
                <a16:creationId xmlns:a16="http://schemas.microsoft.com/office/drawing/2014/main" id="{7114B771-1F46-0A42-A2B9-87DD2668946B}"/>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1448EA7E-F56E-E147-8D6C-C90B6E6C20D5}"/>
              </a:ext>
            </a:extLst>
          </p:cNvPr>
          <p:cNvSpPr>
            <a:spLocks noGrp="1"/>
          </p:cNvSpPr>
          <p:nvPr>
            <p:ph type="sldNum" sz="quarter" idx="12"/>
          </p:nvPr>
        </p:nvSpPr>
        <p:spPr/>
        <p:txBody>
          <a:bodyPr/>
          <a:lstStyle/>
          <a:p>
            <a:pPr>
              <a:defRPr/>
            </a:pPr>
            <a:fld id="{B235E73A-F4D5-DB49-9BAB-877E222E4C1E}" type="slidenum">
              <a:rPr lang="en-US" smtClean="0"/>
              <a:pPr>
                <a:defRPr/>
              </a:pPr>
              <a:t>‹#›</a:t>
            </a:fld>
            <a:endParaRPr lang="en-US"/>
          </a:p>
        </p:txBody>
      </p:sp>
    </p:spTree>
    <p:extLst>
      <p:ext uri="{BB962C8B-B14F-4D97-AF65-F5344CB8AC3E}">
        <p14:creationId xmlns:p14="http://schemas.microsoft.com/office/powerpoint/2010/main" val="14724840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3AE6B20C-96E9-5A4C-8EFF-49FAB69130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088" y="207963"/>
            <a:ext cx="2190750" cy="525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idx="1"/>
          </p:nvPr>
        </p:nvSpPr>
        <p:spPr>
          <a:xfrm>
            <a:off x="5183188" y="987425"/>
            <a:ext cx="6172200" cy="4873625"/>
          </a:xfrm>
        </p:spPr>
        <p:txBody>
          <a:bodyPr/>
          <a:lstStyle>
            <a:lvl1pPr marL="0" indent="0">
              <a:buNone/>
              <a:defRPr sz="3200">
                <a:latin typeface="Palatino" pitchFamily="2" charset="77"/>
                <a:ea typeface="Palatino" pitchFamily="2"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FF984118-BD98-D84B-A704-507A765E7DC5}"/>
              </a:ext>
            </a:extLst>
          </p:cNvPr>
          <p:cNvSpPr>
            <a:spLocks noGrp="1"/>
          </p:cNvSpPr>
          <p:nvPr>
            <p:ph type="dt" sz="half" idx="10"/>
          </p:nvPr>
        </p:nvSpPr>
        <p:spPr/>
        <p:txBody>
          <a:bodyPr/>
          <a:lstStyle>
            <a:lvl1pPr>
              <a:defRPr/>
            </a:lvl1pPr>
          </a:lstStyle>
          <a:p>
            <a:pPr>
              <a:defRPr/>
            </a:pPr>
            <a:fld id="{CD367E69-3083-A04C-83B3-AFC76810DD9D}" type="datetimeFigureOut">
              <a:rPr lang="en-US"/>
              <a:pPr>
                <a:defRPr/>
              </a:pPr>
              <a:t>1/7/23</a:t>
            </a:fld>
            <a:endParaRPr lang="en-US"/>
          </a:p>
        </p:txBody>
      </p:sp>
      <p:sp>
        <p:nvSpPr>
          <p:cNvPr id="6" name="Footer Placeholder 5">
            <a:extLst>
              <a:ext uri="{FF2B5EF4-FFF2-40B4-BE49-F238E27FC236}">
                <a16:creationId xmlns:a16="http://schemas.microsoft.com/office/drawing/2014/main" id="{5A413B2C-23B1-8040-A685-BCA1869E274F}"/>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id="{AA424540-C9AA-154F-8DF4-37E9FEBFDDF0}"/>
              </a:ext>
            </a:extLst>
          </p:cNvPr>
          <p:cNvSpPr>
            <a:spLocks noGrp="1"/>
          </p:cNvSpPr>
          <p:nvPr>
            <p:ph type="sldNum" sz="quarter" idx="12"/>
          </p:nvPr>
        </p:nvSpPr>
        <p:spPr/>
        <p:txBody>
          <a:bodyPr/>
          <a:lstStyle>
            <a:lvl1pPr>
              <a:defRPr/>
            </a:lvl1pPr>
          </a:lstStyle>
          <a:p>
            <a:pPr>
              <a:defRPr/>
            </a:pPr>
            <a:fld id="{0A55F5BD-E7C4-5B4C-AC05-6A49082FCE91}" type="slidenum">
              <a:rPr lang="en-US"/>
              <a:pPr>
                <a:defRPr/>
              </a:pPr>
              <a:t>‹#›</a:t>
            </a:fld>
            <a:endParaRPr lang="en-US"/>
          </a:p>
        </p:txBody>
      </p:sp>
    </p:spTree>
    <p:extLst>
      <p:ext uri="{BB962C8B-B14F-4D97-AF65-F5344CB8AC3E}">
        <p14:creationId xmlns:p14="http://schemas.microsoft.com/office/powerpoint/2010/main" val="32097834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A2F84A-704A-B945-A654-37BABD3756C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FD41227-2CD8-744B-92DC-C8A54BC9F42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541F46E-F3D0-AA41-BF2A-643E188404F4}"/>
              </a:ext>
            </a:extLst>
          </p:cNvPr>
          <p:cNvSpPr>
            <a:spLocks noGrp="1"/>
          </p:cNvSpPr>
          <p:nvPr>
            <p:ph type="dt" sz="half" idx="10"/>
          </p:nvPr>
        </p:nvSpPr>
        <p:spPr/>
        <p:txBody>
          <a:bodyPr/>
          <a:lstStyle/>
          <a:p>
            <a:fld id="{A2486339-E761-9744-8953-801E3F0A81C5}" type="datetimeFigureOut">
              <a:rPr lang="en-US" smtClean="0"/>
              <a:t>1/7/23</a:t>
            </a:fld>
            <a:endParaRPr lang="en-US"/>
          </a:p>
        </p:txBody>
      </p:sp>
      <p:sp>
        <p:nvSpPr>
          <p:cNvPr id="5" name="Footer Placeholder 4">
            <a:extLst>
              <a:ext uri="{FF2B5EF4-FFF2-40B4-BE49-F238E27FC236}">
                <a16:creationId xmlns:a16="http://schemas.microsoft.com/office/drawing/2014/main" id="{84E771E3-03A2-894F-94B6-C2289DD4CB5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A5B1657-0A1C-B147-B949-D404683D0A75}"/>
              </a:ext>
            </a:extLst>
          </p:cNvPr>
          <p:cNvSpPr>
            <a:spLocks noGrp="1"/>
          </p:cNvSpPr>
          <p:nvPr>
            <p:ph type="sldNum" sz="quarter" idx="12"/>
          </p:nvPr>
        </p:nvSpPr>
        <p:spPr/>
        <p:txBody>
          <a:bodyPr/>
          <a:lstStyle/>
          <a:p>
            <a:fld id="{A3481213-49F9-4E4C-8BE8-FE582CB0BA79}" type="slidenum">
              <a:rPr lang="en-US" smtClean="0"/>
              <a:t>‹#›</a:t>
            </a:fld>
            <a:endParaRPr lang="en-US"/>
          </a:p>
        </p:txBody>
      </p:sp>
    </p:spTree>
    <p:extLst>
      <p:ext uri="{BB962C8B-B14F-4D97-AF65-F5344CB8AC3E}">
        <p14:creationId xmlns:p14="http://schemas.microsoft.com/office/powerpoint/2010/main" val="13828588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2DB0EE-D9A1-C741-A722-F9526D1F976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21FDBB-6C17-B645-ACED-11FBF807ABF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DAAAA5B-8F3E-6341-8F5A-B716DF1D89F9}"/>
              </a:ext>
            </a:extLst>
          </p:cNvPr>
          <p:cNvSpPr>
            <a:spLocks noGrp="1"/>
          </p:cNvSpPr>
          <p:nvPr>
            <p:ph type="dt" sz="half" idx="10"/>
          </p:nvPr>
        </p:nvSpPr>
        <p:spPr/>
        <p:txBody>
          <a:bodyPr/>
          <a:lstStyle/>
          <a:p>
            <a:fld id="{A2486339-E761-9744-8953-801E3F0A81C5}" type="datetimeFigureOut">
              <a:rPr lang="en-US" smtClean="0"/>
              <a:t>1/7/23</a:t>
            </a:fld>
            <a:endParaRPr lang="en-US"/>
          </a:p>
        </p:txBody>
      </p:sp>
      <p:sp>
        <p:nvSpPr>
          <p:cNvPr id="5" name="Footer Placeholder 4">
            <a:extLst>
              <a:ext uri="{FF2B5EF4-FFF2-40B4-BE49-F238E27FC236}">
                <a16:creationId xmlns:a16="http://schemas.microsoft.com/office/drawing/2014/main" id="{53611221-C8BC-BC42-AE09-459F757878A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85E213E-C613-024C-A903-2AEEFDDA808C}"/>
              </a:ext>
            </a:extLst>
          </p:cNvPr>
          <p:cNvSpPr>
            <a:spLocks noGrp="1"/>
          </p:cNvSpPr>
          <p:nvPr>
            <p:ph type="sldNum" sz="quarter" idx="12"/>
          </p:nvPr>
        </p:nvSpPr>
        <p:spPr/>
        <p:txBody>
          <a:bodyPr/>
          <a:lstStyle/>
          <a:p>
            <a:fld id="{A3481213-49F9-4E4C-8BE8-FE582CB0BA79}" type="slidenum">
              <a:rPr lang="en-US" smtClean="0"/>
              <a:t>‹#›</a:t>
            </a:fld>
            <a:endParaRPr lang="en-US"/>
          </a:p>
        </p:txBody>
      </p:sp>
    </p:spTree>
    <p:extLst>
      <p:ext uri="{BB962C8B-B14F-4D97-AF65-F5344CB8AC3E}">
        <p14:creationId xmlns:p14="http://schemas.microsoft.com/office/powerpoint/2010/main" val="21174288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C60747-500D-E343-AFD1-AFEF8825D2C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74983E0-AF39-664F-9F16-C71C3464D67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C11DDFC-191F-304B-9068-E93E8F05778C}"/>
              </a:ext>
            </a:extLst>
          </p:cNvPr>
          <p:cNvSpPr>
            <a:spLocks noGrp="1"/>
          </p:cNvSpPr>
          <p:nvPr>
            <p:ph type="dt" sz="half" idx="10"/>
          </p:nvPr>
        </p:nvSpPr>
        <p:spPr/>
        <p:txBody>
          <a:bodyPr/>
          <a:lstStyle/>
          <a:p>
            <a:fld id="{A2486339-E761-9744-8953-801E3F0A81C5}" type="datetimeFigureOut">
              <a:rPr lang="en-US" smtClean="0"/>
              <a:t>1/7/23</a:t>
            </a:fld>
            <a:endParaRPr lang="en-US"/>
          </a:p>
        </p:txBody>
      </p:sp>
      <p:sp>
        <p:nvSpPr>
          <p:cNvPr id="5" name="Footer Placeholder 4">
            <a:extLst>
              <a:ext uri="{FF2B5EF4-FFF2-40B4-BE49-F238E27FC236}">
                <a16:creationId xmlns:a16="http://schemas.microsoft.com/office/drawing/2014/main" id="{E9217E29-E46A-5349-B11C-3F6BB6007F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EABDC26-4E17-104F-BFCB-4CED102F288D}"/>
              </a:ext>
            </a:extLst>
          </p:cNvPr>
          <p:cNvSpPr>
            <a:spLocks noGrp="1"/>
          </p:cNvSpPr>
          <p:nvPr>
            <p:ph type="sldNum" sz="quarter" idx="12"/>
          </p:nvPr>
        </p:nvSpPr>
        <p:spPr/>
        <p:txBody>
          <a:bodyPr/>
          <a:lstStyle/>
          <a:p>
            <a:fld id="{A3481213-49F9-4E4C-8BE8-FE582CB0BA79}" type="slidenum">
              <a:rPr lang="en-US" smtClean="0"/>
              <a:t>‹#›</a:t>
            </a:fld>
            <a:endParaRPr lang="en-US"/>
          </a:p>
        </p:txBody>
      </p:sp>
    </p:spTree>
    <p:extLst>
      <p:ext uri="{BB962C8B-B14F-4D97-AF65-F5344CB8AC3E}">
        <p14:creationId xmlns:p14="http://schemas.microsoft.com/office/powerpoint/2010/main" val="3771742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DDA9CC-3BD7-B446-BFD7-DB45D39BD4F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55B58C5-0437-9249-9160-BF1E78672BB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FF318A6-70AE-3741-8245-5E1DB11C4B3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9F9D742-255B-EB47-9E5A-1F58A9DD9C22}"/>
              </a:ext>
            </a:extLst>
          </p:cNvPr>
          <p:cNvSpPr>
            <a:spLocks noGrp="1"/>
          </p:cNvSpPr>
          <p:nvPr>
            <p:ph type="dt" sz="half" idx="10"/>
          </p:nvPr>
        </p:nvSpPr>
        <p:spPr/>
        <p:txBody>
          <a:bodyPr/>
          <a:lstStyle/>
          <a:p>
            <a:fld id="{A2486339-E761-9744-8953-801E3F0A81C5}" type="datetimeFigureOut">
              <a:rPr lang="en-US" smtClean="0"/>
              <a:t>1/7/23</a:t>
            </a:fld>
            <a:endParaRPr lang="en-US"/>
          </a:p>
        </p:txBody>
      </p:sp>
      <p:sp>
        <p:nvSpPr>
          <p:cNvPr id="6" name="Footer Placeholder 5">
            <a:extLst>
              <a:ext uri="{FF2B5EF4-FFF2-40B4-BE49-F238E27FC236}">
                <a16:creationId xmlns:a16="http://schemas.microsoft.com/office/drawing/2014/main" id="{C2E5AD53-404A-B940-9A6F-A80DE1E0C9C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31A9D5A-A723-3C49-B321-792A3F54129B}"/>
              </a:ext>
            </a:extLst>
          </p:cNvPr>
          <p:cNvSpPr>
            <a:spLocks noGrp="1"/>
          </p:cNvSpPr>
          <p:nvPr>
            <p:ph type="sldNum" sz="quarter" idx="12"/>
          </p:nvPr>
        </p:nvSpPr>
        <p:spPr/>
        <p:txBody>
          <a:bodyPr/>
          <a:lstStyle/>
          <a:p>
            <a:fld id="{A3481213-49F9-4E4C-8BE8-FE582CB0BA79}" type="slidenum">
              <a:rPr lang="en-US" smtClean="0"/>
              <a:t>‹#›</a:t>
            </a:fld>
            <a:endParaRPr lang="en-US"/>
          </a:p>
        </p:txBody>
      </p:sp>
    </p:spTree>
    <p:extLst>
      <p:ext uri="{BB962C8B-B14F-4D97-AF65-F5344CB8AC3E}">
        <p14:creationId xmlns:p14="http://schemas.microsoft.com/office/powerpoint/2010/main" val="260375784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477945-93FB-E340-B87D-496F6392072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9A54C8C-37E8-8947-B534-6D349BC7476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9DE20A3-52A5-4641-9C61-F3139D19C9E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DF3C186-E9E4-404C-A4E1-DE757B7EFD5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BD4EC7F-F4F3-0B48-9121-C11DDDB4030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C9BC88A-1D6E-7A44-A53E-1983D14B9EB3}"/>
              </a:ext>
            </a:extLst>
          </p:cNvPr>
          <p:cNvSpPr>
            <a:spLocks noGrp="1"/>
          </p:cNvSpPr>
          <p:nvPr>
            <p:ph type="dt" sz="half" idx="10"/>
          </p:nvPr>
        </p:nvSpPr>
        <p:spPr/>
        <p:txBody>
          <a:bodyPr/>
          <a:lstStyle/>
          <a:p>
            <a:fld id="{A2486339-E761-9744-8953-801E3F0A81C5}" type="datetimeFigureOut">
              <a:rPr lang="en-US" smtClean="0"/>
              <a:t>1/7/23</a:t>
            </a:fld>
            <a:endParaRPr lang="en-US"/>
          </a:p>
        </p:txBody>
      </p:sp>
      <p:sp>
        <p:nvSpPr>
          <p:cNvPr id="8" name="Footer Placeholder 7">
            <a:extLst>
              <a:ext uri="{FF2B5EF4-FFF2-40B4-BE49-F238E27FC236}">
                <a16:creationId xmlns:a16="http://schemas.microsoft.com/office/drawing/2014/main" id="{A83FE3EC-1CE5-DD40-B999-BFB89664E0C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EDE0686-7AEE-E445-9269-6C3D7B42A729}"/>
              </a:ext>
            </a:extLst>
          </p:cNvPr>
          <p:cNvSpPr>
            <a:spLocks noGrp="1"/>
          </p:cNvSpPr>
          <p:nvPr>
            <p:ph type="sldNum" sz="quarter" idx="12"/>
          </p:nvPr>
        </p:nvSpPr>
        <p:spPr/>
        <p:txBody>
          <a:bodyPr/>
          <a:lstStyle/>
          <a:p>
            <a:fld id="{A3481213-49F9-4E4C-8BE8-FE582CB0BA79}" type="slidenum">
              <a:rPr lang="en-US" smtClean="0"/>
              <a:t>‹#›</a:t>
            </a:fld>
            <a:endParaRPr lang="en-US"/>
          </a:p>
        </p:txBody>
      </p:sp>
    </p:spTree>
    <p:extLst>
      <p:ext uri="{BB962C8B-B14F-4D97-AF65-F5344CB8AC3E}">
        <p14:creationId xmlns:p14="http://schemas.microsoft.com/office/powerpoint/2010/main" val="415768861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BF3101-06DB-6844-92CD-AE1B3FACD5B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AAD02FA-579A-8840-8DD1-C010B9BE3363}"/>
              </a:ext>
            </a:extLst>
          </p:cNvPr>
          <p:cNvSpPr>
            <a:spLocks noGrp="1"/>
          </p:cNvSpPr>
          <p:nvPr>
            <p:ph type="dt" sz="half" idx="10"/>
          </p:nvPr>
        </p:nvSpPr>
        <p:spPr/>
        <p:txBody>
          <a:bodyPr/>
          <a:lstStyle/>
          <a:p>
            <a:fld id="{A2486339-E761-9744-8953-801E3F0A81C5}" type="datetimeFigureOut">
              <a:rPr lang="en-US" smtClean="0"/>
              <a:t>1/7/23</a:t>
            </a:fld>
            <a:endParaRPr lang="en-US"/>
          </a:p>
        </p:txBody>
      </p:sp>
      <p:sp>
        <p:nvSpPr>
          <p:cNvPr id="4" name="Footer Placeholder 3">
            <a:extLst>
              <a:ext uri="{FF2B5EF4-FFF2-40B4-BE49-F238E27FC236}">
                <a16:creationId xmlns:a16="http://schemas.microsoft.com/office/drawing/2014/main" id="{9C78877B-4C16-8349-9465-D48EEC94284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87774AA-C885-6F4A-B2BC-DD604A2B0CC2}"/>
              </a:ext>
            </a:extLst>
          </p:cNvPr>
          <p:cNvSpPr>
            <a:spLocks noGrp="1"/>
          </p:cNvSpPr>
          <p:nvPr>
            <p:ph type="sldNum" sz="quarter" idx="12"/>
          </p:nvPr>
        </p:nvSpPr>
        <p:spPr/>
        <p:txBody>
          <a:bodyPr/>
          <a:lstStyle/>
          <a:p>
            <a:fld id="{A3481213-49F9-4E4C-8BE8-FE582CB0BA79}" type="slidenum">
              <a:rPr lang="en-US" smtClean="0"/>
              <a:t>‹#›</a:t>
            </a:fld>
            <a:endParaRPr lang="en-US"/>
          </a:p>
        </p:txBody>
      </p:sp>
    </p:spTree>
    <p:extLst>
      <p:ext uri="{BB962C8B-B14F-4D97-AF65-F5344CB8AC3E}">
        <p14:creationId xmlns:p14="http://schemas.microsoft.com/office/powerpoint/2010/main" val="6742356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009C7B7-7294-2B42-BCC7-06E60D70B1FF}"/>
              </a:ext>
            </a:extLst>
          </p:cNvPr>
          <p:cNvSpPr>
            <a:spLocks noGrp="1"/>
          </p:cNvSpPr>
          <p:nvPr>
            <p:ph type="dt" sz="half" idx="10"/>
          </p:nvPr>
        </p:nvSpPr>
        <p:spPr/>
        <p:txBody>
          <a:bodyPr/>
          <a:lstStyle/>
          <a:p>
            <a:fld id="{A2486339-E761-9744-8953-801E3F0A81C5}" type="datetimeFigureOut">
              <a:rPr lang="en-US" smtClean="0"/>
              <a:t>1/7/23</a:t>
            </a:fld>
            <a:endParaRPr lang="en-US"/>
          </a:p>
        </p:txBody>
      </p:sp>
      <p:sp>
        <p:nvSpPr>
          <p:cNvPr id="3" name="Footer Placeholder 2">
            <a:extLst>
              <a:ext uri="{FF2B5EF4-FFF2-40B4-BE49-F238E27FC236}">
                <a16:creationId xmlns:a16="http://schemas.microsoft.com/office/drawing/2014/main" id="{759F90EC-6CEE-5240-9074-7251DB71474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DF0ECCF-B75A-2040-A8AB-0CEF7B4E04AD}"/>
              </a:ext>
            </a:extLst>
          </p:cNvPr>
          <p:cNvSpPr>
            <a:spLocks noGrp="1"/>
          </p:cNvSpPr>
          <p:nvPr>
            <p:ph type="sldNum" sz="quarter" idx="12"/>
          </p:nvPr>
        </p:nvSpPr>
        <p:spPr/>
        <p:txBody>
          <a:bodyPr/>
          <a:lstStyle/>
          <a:p>
            <a:fld id="{A3481213-49F9-4E4C-8BE8-FE582CB0BA79}" type="slidenum">
              <a:rPr lang="en-US" smtClean="0"/>
              <a:t>‹#›</a:t>
            </a:fld>
            <a:endParaRPr lang="en-US"/>
          </a:p>
        </p:txBody>
      </p:sp>
    </p:spTree>
    <p:extLst>
      <p:ext uri="{BB962C8B-B14F-4D97-AF65-F5344CB8AC3E}">
        <p14:creationId xmlns:p14="http://schemas.microsoft.com/office/powerpoint/2010/main" val="40195768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6B5303-F242-6841-963B-FE76DBA784A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EAAEC4B-49B4-184B-B441-DDFB7AC2463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D64EA87-DAB2-8442-91DC-0D99F2C0D2F1}"/>
              </a:ext>
            </a:extLst>
          </p:cNvPr>
          <p:cNvSpPr>
            <a:spLocks noGrp="1"/>
          </p:cNvSpPr>
          <p:nvPr>
            <p:ph type="dt" sz="half" idx="10"/>
          </p:nvPr>
        </p:nvSpPr>
        <p:spPr/>
        <p:txBody>
          <a:bodyPr/>
          <a:lstStyle/>
          <a:p>
            <a:pPr>
              <a:defRPr/>
            </a:pPr>
            <a:fld id="{1ECE530B-2D68-9B46-8964-8BCDA4D5386B}" type="datetimeFigureOut">
              <a:rPr lang="en-US" smtClean="0"/>
              <a:pPr>
                <a:defRPr/>
              </a:pPr>
              <a:t>1/7/23</a:t>
            </a:fld>
            <a:endParaRPr lang="en-US"/>
          </a:p>
        </p:txBody>
      </p:sp>
      <p:sp>
        <p:nvSpPr>
          <p:cNvPr id="5" name="Footer Placeholder 4">
            <a:extLst>
              <a:ext uri="{FF2B5EF4-FFF2-40B4-BE49-F238E27FC236}">
                <a16:creationId xmlns:a16="http://schemas.microsoft.com/office/drawing/2014/main" id="{1282D5C8-13BF-EB41-B504-F83E518E1CD2}"/>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6D7F2967-279B-1048-852B-08BBE24BF310}"/>
              </a:ext>
            </a:extLst>
          </p:cNvPr>
          <p:cNvSpPr>
            <a:spLocks noGrp="1"/>
          </p:cNvSpPr>
          <p:nvPr>
            <p:ph type="sldNum" sz="quarter" idx="12"/>
          </p:nvPr>
        </p:nvSpPr>
        <p:spPr/>
        <p:txBody>
          <a:bodyPr/>
          <a:lstStyle/>
          <a:p>
            <a:pPr>
              <a:defRPr/>
            </a:pPr>
            <a:fld id="{A9E87DE0-0DA5-E444-BDE1-8FB1220DFF72}" type="slidenum">
              <a:rPr lang="en-US" smtClean="0"/>
              <a:pPr>
                <a:defRPr/>
              </a:pPr>
              <a:t>‹#›</a:t>
            </a:fld>
            <a:endParaRPr lang="en-US"/>
          </a:p>
        </p:txBody>
      </p:sp>
    </p:spTree>
    <p:extLst>
      <p:ext uri="{BB962C8B-B14F-4D97-AF65-F5344CB8AC3E}">
        <p14:creationId xmlns:p14="http://schemas.microsoft.com/office/powerpoint/2010/main" val="191564318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C3DC24-421D-174E-A688-C96BA05567B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F5C565B-EF9F-FF4E-8CF2-BD3C78B67DD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8BC8EF3-C069-E64A-B66F-61ACB8DC823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2459B3-2465-3848-A9AE-549B829F6DB2}"/>
              </a:ext>
            </a:extLst>
          </p:cNvPr>
          <p:cNvSpPr>
            <a:spLocks noGrp="1"/>
          </p:cNvSpPr>
          <p:nvPr>
            <p:ph type="dt" sz="half" idx="10"/>
          </p:nvPr>
        </p:nvSpPr>
        <p:spPr/>
        <p:txBody>
          <a:bodyPr/>
          <a:lstStyle/>
          <a:p>
            <a:fld id="{A2486339-E761-9744-8953-801E3F0A81C5}" type="datetimeFigureOut">
              <a:rPr lang="en-US" smtClean="0"/>
              <a:t>1/7/23</a:t>
            </a:fld>
            <a:endParaRPr lang="en-US"/>
          </a:p>
        </p:txBody>
      </p:sp>
      <p:sp>
        <p:nvSpPr>
          <p:cNvPr id="6" name="Footer Placeholder 5">
            <a:extLst>
              <a:ext uri="{FF2B5EF4-FFF2-40B4-BE49-F238E27FC236}">
                <a16:creationId xmlns:a16="http://schemas.microsoft.com/office/drawing/2014/main" id="{58EC803C-53C9-574D-B774-4FA39BB68A4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24A7492-9E4A-D043-9709-C1F9FB7AC91A}"/>
              </a:ext>
            </a:extLst>
          </p:cNvPr>
          <p:cNvSpPr>
            <a:spLocks noGrp="1"/>
          </p:cNvSpPr>
          <p:nvPr>
            <p:ph type="sldNum" sz="quarter" idx="12"/>
          </p:nvPr>
        </p:nvSpPr>
        <p:spPr/>
        <p:txBody>
          <a:bodyPr/>
          <a:lstStyle/>
          <a:p>
            <a:fld id="{A3481213-49F9-4E4C-8BE8-FE582CB0BA79}" type="slidenum">
              <a:rPr lang="en-US" smtClean="0"/>
              <a:t>‹#›</a:t>
            </a:fld>
            <a:endParaRPr lang="en-US"/>
          </a:p>
        </p:txBody>
      </p:sp>
    </p:spTree>
    <p:extLst>
      <p:ext uri="{BB962C8B-B14F-4D97-AF65-F5344CB8AC3E}">
        <p14:creationId xmlns:p14="http://schemas.microsoft.com/office/powerpoint/2010/main" val="24450708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606D90-153B-CB47-8D7A-D186D8D122A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1D66376-6CFA-944B-95F9-7334FD4B486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11DE139-91D4-EA48-BF6D-46C095BEE89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147B446-B165-5E46-B1A6-626FE21DD040}"/>
              </a:ext>
            </a:extLst>
          </p:cNvPr>
          <p:cNvSpPr>
            <a:spLocks noGrp="1"/>
          </p:cNvSpPr>
          <p:nvPr>
            <p:ph type="dt" sz="half" idx="10"/>
          </p:nvPr>
        </p:nvSpPr>
        <p:spPr/>
        <p:txBody>
          <a:bodyPr/>
          <a:lstStyle/>
          <a:p>
            <a:fld id="{A2486339-E761-9744-8953-801E3F0A81C5}" type="datetimeFigureOut">
              <a:rPr lang="en-US" smtClean="0"/>
              <a:t>1/7/23</a:t>
            </a:fld>
            <a:endParaRPr lang="en-US"/>
          </a:p>
        </p:txBody>
      </p:sp>
      <p:sp>
        <p:nvSpPr>
          <p:cNvPr id="6" name="Footer Placeholder 5">
            <a:extLst>
              <a:ext uri="{FF2B5EF4-FFF2-40B4-BE49-F238E27FC236}">
                <a16:creationId xmlns:a16="http://schemas.microsoft.com/office/drawing/2014/main" id="{310235CF-1644-8A4F-80C0-B0C7E979564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255F302-0338-1C47-82BF-D00C049CB3E5}"/>
              </a:ext>
            </a:extLst>
          </p:cNvPr>
          <p:cNvSpPr>
            <a:spLocks noGrp="1"/>
          </p:cNvSpPr>
          <p:nvPr>
            <p:ph type="sldNum" sz="quarter" idx="12"/>
          </p:nvPr>
        </p:nvSpPr>
        <p:spPr/>
        <p:txBody>
          <a:bodyPr/>
          <a:lstStyle/>
          <a:p>
            <a:fld id="{A3481213-49F9-4E4C-8BE8-FE582CB0BA79}" type="slidenum">
              <a:rPr lang="en-US" smtClean="0"/>
              <a:t>‹#›</a:t>
            </a:fld>
            <a:endParaRPr lang="en-US"/>
          </a:p>
        </p:txBody>
      </p:sp>
    </p:spTree>
    <p:extLst>
      <p:ext uri="{BB962C8B-B14F-4D97-AF65-F5344CB8AC3E}">
        <p14:creationId xmlns:p14="http://schemas.microsoft.com/office/powerpoint/2010/main" val="22320517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C10C1C-6B84-EC49-990C-C476366BC23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ED32293-B2A5-9747-8457-E980F4711CB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26DE54-6CFF-FA4B-8842-3C6D086B3CF3}"/>
              </a:ext>
            </a:extLst>
          </p:cNvPr>
          <p:cNvSpPr>
            <a:spLocks noGrp="1"/>
          </p:cNvSpPr>
          <p:nvPr>
            <p:ph type="dt" sz="half" idx="10"/>
          </p:nvPr>
        </p:nvSpPr>
        <p:spPr/>
        <p:txBody>
          <a:bodyPr/>
          <a:lstStyle/>
          <a:p>
            <a:fld id="{A2486339-E761-9744-8953-801E3F0A81C5}" type="datetimeFigureOut">
              <a:rPr lang="en-US" smtClean="0"/>
              <a:t>1/7/23</a:t>
            </a:fld>
            <a:endParaRPr lang="en-US"/>
          </a:p>
        </p:txBody>
      </p:sp>
      <p:sp>
        <p:nvSpPr>
          <p:cNvPr id="5" name="Footer Placeholder 4">
            <a:extLst>
              <a:ext uri="{FF2B5EF4-FFF2-40B4-BE49-F238E27FC236}">
                <a16:creationId xmlns:a16="http://schemas.microsoft.com/office/drawing/2014/main" id="{7452FBC9-7508-1245-B7CC-0A8A0322B8B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B9DCD7D-817D-F744-9F9E-5863FB07D095}"/>
              </a:ext>
            </a:extLst>
          </p:cNvPr>
          <p:cNvSpPr>
            <a:spLocks noGrp="1"/>
          </p:cNvSpPr>
          <p:nvPr>
            <p:ph type="sldNum" sz="quarter" idx="12"/>
          </p:nvPr>
        </p:nvSpPr>
        <p:spPr/>
        <p:txBody>
          <a:bodyPr/>
          <a:lstStyle/>
          <a:p>
            <a:fld id="{A3481213-49F9-4E4C-8BE8-FE582CB0BA79}" type="slidenum">
              <a:rPr lang="en-US" smtClean="0"/>
              <a:t>‹#›</a:t>
            </a:fld>
            <a:endParaRPr lang="en-US"/>
          </a:p>
        </p:txBody>
      </p:sp>
    </p:spTree>
    <p:extLst>
      <p:ext uri="{BB962C8B-B14F-4D97-AF65-F5344CB8AC3E}">
        <p14:creationId xmlns:p14="http://schemas.microsoft.com/office/powerpoint/2010/main" val="412083838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C0D1EB2-C73F-CB4E-B90A-CCE26331A23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1338640-EA21-9C40-96D0-C356700A762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D36716F-FA55-EA40-9EDB-5B4583BC06B5}"/>
              </a:ext>
            </a:extLst>
          </p:cNvPr>
          <p:cNvSpPr>
            <a:spLocks noGrp="1"/>
          </p:cNvSpPr>
          <p:nvPr>
            <p:ph type="dt" sz="half" idx="10"/>
          </p:nvPr>
        </p:nvSpPr>
        <p:spPr/>
        <p:txBody>
          <a:bodyPr/>
          <a:lstStyle/>
          <a:p>
            <a:fld id="{A2486339-E761-9744-8953-801E3F0A81C5}" type="datetimeFigureOut">
              <a:rPr lang="en-US" smtClean="0"/>
              <a:t>1/7/23</a:t>
            </a:fld>
            <a:endParaRPr lang="en-US"/>
          </a:p>
        </p:txBody>
      </p:sp>
      <p:sp>
        <p:nvSpPr>
          <p:cNvPr id="5" name="Footer Placeholder 4">
            <a:extLst>
              <a:ext uri="{FF2B5EF4-FFF2-40B4-BE49-F238E27FC236}">
                <a16:creationId xmlns:a16="http://schemas.microsoft.com/office/drawing/2014/main" id="{AF4E36D5-00AE-B84C-B495-06762EDFE1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C48264E-F75D-944E-9BAB-4CBA0BDB95FC}"/>
              </a:ext>
            </a:extLst>
          </p:cNvPr>
          <p:cNvSpPr>
            <a:spLocks noGrp="1"/>
          </p:cNvSpPr>
          <p:nvPr>
            <p:ph type="sldNum" sz="quarter" idx="12"/>
          </p:nvPr>
        </p:nvSpPr>
        <p:spPr/>
        <p:txBody>
          <a:bodyPr/>
          <a:lstStyle/>
          <a:p>
            <a:fld id="{A3481213-49F9-4E4C-8BE8-FE582CB0BA79}" type="slidenum">
              <a:rPr lang="en-US" smtClean="0"/>
              <a:t>‹#›</a:t>
            </a:fld>
            <a:endParaRPr lang="en-US"/>
          </a:p>
        </p:txBody>
      </p:sp>
    </p:spTree>
    <p:extLst>
      <p:ext uri="{BB962C8B-B14F-4D97-AF65-F5344CB8AC3E}">
        <p14:creationId xmlns:p14="http://schemas.microsoft.com/office/powerpoint/2010/main" val="289073749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7813"/>
            <a:ext cx="10972800" cy="58531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4"/>
          <p:cNvSpPr>
            <a:spLocks noGrp="1" noChangeArrowheads="1"/>
          </p:cNvSpPr>
          <p:nvPr>
            <p:ph type="dt" sz="half" idx="10"/>
          </p:nvPr>
        </p:nvSpPr>
        <p:spPr/>
        <p:txBody>
          <a:bodyPr/>
          <a:lstStyle>
            <a:lvl1pPr>
              <a:defRPr/>
            </a:lvl1pPr>
          </a:lstStyle>
          <a:p>
            <a:endParaRPr lang="en-US" altLang="en-US"/>
          </a:p>
        </p:txBody>
      </p:sp>
      <p:sp>
        <p:nvSpPr>
          <p:cNvPr id="4" name="Rectangle 45"/>
          <p:cNvSpPr>
            <a:spLocks noGrp="1" noChangeArrowheads="1"/>
          </p:cNvSpPr>
          <p:nvPr>
            <p:ph type="ftr" sz="quarter" idx="11"/>
          </p:nvPr>
        </p:nvSpPr>
        <p:spPr/>
        <p:txBody>
          <a:bodyPr/>
          <a:lstStyle>
            <a:lvl1pPr>
              <a:defRPr/>
            </a:lvl1pPr>
          </a:lstStyle>
          <a:p>
            <a:endParaRPr lang="en-US" altLang="en-US"/>
          </a:p>
        </p:txBody>
      </p:sp>
      <p:sp>
        <p:nvSpPr>
          <p:cNvPr id="5" name="Rectangle 46"/>
          <p:cNvSpPr>
            <a:spLocks noGrp="1" noChangeArrowheads="1"/>
          </p:cNvSpPr>
          <p:nvPr>
            <p:ph type="sldNum" sz="quarter" idx="12"/>
          </p:nvPr>
        </p:nvSpPr>
        <p:spPr/>
        <p:txBody>
          <a:bodyPr/>
          <a:lstStyle>
            <a:lvl1pPr>
              <a:defRPr/>
            </a:lvl1pPr>
          </a:lstStyle>
          <a:p>
            <a:fld id="{81EE1FE2-0337-7841-A24B-67885B7DE8B2}" type="slidenum">
              <a:rPr lang="en-US" altLang="en-US"/>
              <a:pPr/>
              <a:t>‹#›</a:t>
            </a:fld>
            <a:endParaRPr lang="en-US" altLang="en-US"/>
          </a:p>
        </p:txBody>
      </p:sp>
    </p:spTree>
    <p:extLst>
      <p:ext uri="{BB962C8B-B14F-4D97-AF65-F5344CB8AC3E}">
        <p14:creationId xmlns:p14="http://schemas.microsoft.com/office/powerpoint/2010/main" val="31137923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474F7A-3D4F-CF43-803C-59A10632D36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646BF9A-157C-0D49-82FA-D104FD252D4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CD9FEAF-262B-F241-A319-3826DB0300B0}"/>
              </a:ext>
            </a:extLst>
          </p:cNvPr>
          <p:cNvSpPr>
            <a:spLocks noGrp="1"/>
          </p:cNvSpPr>
          <p:nvPr>
            <p:ph type="dt" sz="half" idx="10"/>
          </p:nvPr>
        </p:nvSpPr>
        <p:spPr/>
        <p:txBody>
          <a:bodyPr/>
          <a:lstStyle/>
          <a:p>
            <a:pPr>
              <a:defRPr/>
            </a:pPr>
            <a:fld id="{0D5BAFB5-63ED-CE42-A3FE-C7BF00C112EB}" type="datetimeFigureOut">
              <a:rPr lang="en-US" smtClean="0"/>
              <a:pPr>
                <a:defRPr/>
              </a:pPr>
              <a:t>1/7/23</a:t>
            </a:fld>
            <a:endParaRPr lang="en-US"/>
          </a:p>
        </p:txBody>
      </p:sp>
      <p:sp>
        <p:nvSpPr>
          <p:cNvPr id="5" name="Footer Placeholder 4">
            <a:extLst>
              <a:ext uri="{FF2B5EF4-FFF2-40B4-BE49-F238E27FC236}">
                <a16:creationId xmlns:a16="http://schemas.microsoft.com/office/drawing/2014/main" id="{1B626E93-C959-F749-92E5-349DC7930568}"/>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4EE46E37-BCB0-0745-A546-415470CF8B97}"/>
              </a:ext>
            </a:extLst>
          </p:cNvPr>
          <p:cNvSpPr>
            <a:spLocks noGrp="1"/>
          </p:cNvSpPr>
          <p:nvPr>
            <p:ph type="sldNum" sz="quarter" idx="12"/>
          </p:nvPr>
        </p:nvSpPr>
        <p:spPr/>
        <p:txBody>
          <a:bodyPr/>
          <a:lstStyle/>
          <a:p>
            <a:pPr>
              <a:defRPr/>
            </a:pPr>
            <a:fld id="{138FADCA-6A10-9C47-B181-0FF7272C866C}" type="slidenum">
              <a:rPr lang="en-US" smtClean="0"/>
              <a:pPr>
                <a:defRPr/>
              </a:pPr>
              <a:t>‹#›</a:t>
            </a:fld>
            <a:endParaRPr lang="en-US"/>
          </a:p>
        </p:txBody>
      </p:sp>
    </p:spTree>
    <p:extLst>
      <p:ext uri="{BB962C8B-B14F-4D97-AF65-F5344CB8AC3E}">
        <p14:creationId xmlns:p14="http://schemas.microsoft.com/office/powerpoint/2010/main" val="34919290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41CD05-703B-0F47-8EAD-B7702809F18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471C34D-3505-AE4B-96FD-03C60376F04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490F339-3825-A448-8F40-4B8DB5DBE8E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C4256DE-F586-954D-823A-0AA0981F1F3C}"/>
              </a:ext>
            </a:extLst>
          </p:cNvPr>
          <p:cNvSpPr>
            <a:spLocks noGrp="1"/>
          </p:cNvSpPr>
          <p:nvPr>
            <p:ph type="dt" sz="half" idx="10"/>
          </p:nvPr>
        </p:nvSpPr>
        <p:spPr/>
        <p:txBody>
          <a:bodyPr/>
          <a:lstStyle/>
          <a:p>
            <a:pPr>
              <a:defRPr/>
            </a:pPr>
            <a:fld id="{826A3D0E-8214-EE48-BD87-2631568A7802}" type="datetimeFigureOut">
              <a:rPr lang="en-US" smtClean="0"/>
              <a:pPr>
                <a:defRPr/>
              </a:pPr>
              <a:t>1/7/23</a:t>
            </a:fld>
            <a:endParaRPr lang="en-US"/>
          </a:p>
        </p:txBody>
      </p:sp>
      <p:sp>
        <p:nvSpPr>
          <p:cNvPr id="6" name="Footer Placeholder 5">
            <a:extLst>
              <a:ext uri="{FF2B5EF4-FFF2-40B4-BE49-F238E27FC236}">
                <a16:creationId xmlns:a16="http://schemas.microsoft.com/office/drawing/2014/main" id="{702484D4-A8D6-0140-A6EF-A0B07CBC9221}"/>
              </a:ext>
            </a:extLst>
          </p:cNvPr>
          <p:cNvSpPr>
            <a:spLocks noGrp="1"/>
          </p:cNvSpPr>
          <p:nvPr>
            <p:ph type="ftr" sz="quarter" idx="11"/>
          </p:nvPr>
        </p:nvSpPr>
        <p:spPr/>
        <p:txBody>
          <a:bodyPr/>
          <a:lstStyle/>
          <a:p>
            <a:pPr>
              <a:defRPr/>
            </a:pPr>
            <a:endParaRPr lang="en-US"/>
          </a:p>
        </p:txBody>
      </p:sp>
      <p:sp>
        <p:nvSpPr>
          <p:cNvPr id="7" name="Slide Number Placeholder 6">
            <a:extLst>
              <a:ext uri="{FF2B5EF4-FFF2-40B4-BE49-F238E27FC236}">
                <a16:creationId xmlns:a16="http://schemas.microsoft.com/office/drawing/2014/main" id="{B984849E-8317-5844-93BC-B38D2A1663C0}"/>
              </a:ext>
            </a:extLst>
          </p:cNvPr>
          <p:cNvSpPr>
            <a:spLocks noGrp="1"/>
          </p:cNvSpPr>
          <p:nvPr>
            <p:ph type="sldNum" sz="quarter" idx="12"/>
          </p:nvPr>
        </p:nvSpPr>
        <p:spPr/>
        <p:txBody>
          <a:bodyPr/>
          <a:lstStyle/>
          <a:p>
            <a:pPr>
              <a:defRPr/>
            </a:pPr>
            <a:fld id="{EAB269A4-A985-0D45-9611-592FDA7D7BC1}" type="slidenum">
              <a:rPr lang="en-US" smtClean="0"/>
              <a:pPr>
                <a:defRPr/>
              </a:pPr>
              <a:t>‹#›</a:t>
            </a:fld>
            <a:endParaRPr lang="en-US"/>
          </a:p>
        </p:txBody>
      </p:sp>
    </p:spTree>
    <p:extLst>
      <p:ext uri="{BB962C8B-B14F-4D97-AF65-F5344CB8AC3E}">
        <p14:creationId xmlns:p14="http://schemas.microsoft.com/office/powerpoint/2010/main" val="40389338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761942-6D8A-AA4B-9DE7-5C5DCD24C5B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4734276-F728-1F44-9133-C422169AC94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0E693E8-2BD7-6345-9376-FAA0D108915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F2A968B-B847-0B43-9697-8A0F90BBB3C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E725ABF-242D-554F-B41F-095FE039413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4492C33-8351-114E-BCCC-28078791F0D3}"/>
              </a:ext>
            </a:extLst>
          </p:cNvPr>
          <p:cNvSpPr>
            <a:spLocks noGrp="1"/>
          </p:cNvSpPr>
          <p:nvPr>
            <p:ph type="dt" sz="half" idx="10"/>
          </p:nvPr>
        </p:nvSpPr>
        <p:spPr/>
        <p:txBody>
          <a:bodyPr/>
          <a:lstStyle/>
          <a:p>
            <a:pPr>
              <a:defRPr/>
            </a:pPr>
            <a:fld id="{9617A36B-DDAA-7D48-89C3-83938670E7B1}" type="datetimeFigureOut">
              <a:rPr lang="en-US" smtClean="0"/>
              <a:pPr>
                <a:defRPr/>
              </a:pPr>
              <a:t>1/7/23</a:t>
            </a:fld>
            <a:endParaRPr lang="en-US"/>
          </a:p>
        </p:txBody>
      </p:sp>
      <p:sp>
        <p:nvSpPr>
          <p:cNvPr id="8" name="Footer Placeholder 7">
            <a:extLst>
              <a:ext uri="{FF2B5EF4-FFF2-40B4-BE49-F238E27FC236}">
                <a16:creationId xmlns:a16="http://schemas.microsoft.com/office/drawing/2014/main" id="{3D93A161-C153-544D-8F95-BCC6A6C64D7C}"/>
              </a:ext>
            </a:extLst>
          </p:cNvPr>
          <p:cNvSpPr>
            <a:spLocks noGrp="1"/>
          </p:cNvSpPr>
          <p:nvPr>
            <p:ph type="ftr" sz="quarter" idx="11"/>
          </p:nvPr>
        </p:nvSpPr>
        <p:spPr/>
        <p:txBody>
          <a:bodyPr/>
          <a:lstStyle/>
          <a:p>
            <a:pPr>
              <a:defRPr/>
            </a:pPr>
            <a:endParaRPr lang="en-US"/>
          </a:p>
        </p:txBody>
      </p:sp>
      <p:sp>
        <p:nvSpPr>
          <p:cNvPr id="9" name="Slide Number Placeholder 8">
            <a:extLst>
              <a:ext uri="{FF2B5EF4-FFF2-40B4-BE49-F238E27FC236}">
                <a16:creationId xmlns:a16="http://schemas.microsoft.com/office/drawing/2014/main" id="{A5EF6C51-53D2-E847-B054-92F6A2C4F969}"/>
              </a:ext>
            </a:extLst>
          </p:cNvPr>
          <p:cNvSpPr>
            <a:spLocks noGrp="1"/>
          </p:cNvSpPr>
          <p:nvPr>
            <p:ph type="sldNum" sz="quarter" idx="12"/>
          </p:nvPr>
        </p:nvSpPr>
        <p:spPr/>
        <p:txBody>
          <a:bodyPr/>
          <a:lstStyle/>
          <a:p>
            <a:pPr>
              <a:defRPr/>
            </a:pPr>
            <a:fld id="{B0009E9D-AD98-F64A-B33C-1C9CA9EBCD06}" type="slidenum">
              <a:rPr lang="en-US" smtClean="0"/>
              <a:pPr>
                <a:defRPr/>
              </a:pPr>
              <a:t>‹#›</a:t>
            </a:fld>
            <a:endParaRPr lang="en-US"/>
          </a:p>
        </p:txBody>
      </p:sp>
    </p:spTree>
    <p:extLst>
      <p:ext uri="{BB962C8B-B14F-4D97-AF65-F5344CB8AC3E}">
        <p14:creationId xmlns:p14="http://schemas.microsoft.com/office/powerpoint/2010/main" val="37192486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CB4C4C-6191-E041-A154-CFBD43BF689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E22D7FD-32CF-474A-89CA-347D08260E50}"/>
              </a:ext>
            </a:extLst>
          </p:cNvPr>
          <p:cNvSpPr>
            <a:spLocks noGrp="1"/>
          </p:cNvSpPr>
          <p:nvPr>
            <p:ph type="dt" sz="half" idx="10"/>
          </p:nvPr>
        </p:nvSpPr>
        <p:spPr/>
        <p:txBody>
          <a:bodyPr/>
          <a:lstStyle/>
          <a:p>
            <a:pPr>
              <a:defRPr/>
            </a:pPr>
            <a:fld id="{5F860E8A-B430-964B-953C-5E59D69273E0}" type="datetimeFigureOut">
              <a:rPr lang="en-US" smtClean="0"/>
              <a:pPr>
                <a:defRPr/>
              </a:pPr>
              <a:t>1/7/23</a:t>
            </a:fld>
            <a:endParaRPr lang="en-US"/>
          </a:p>
        </p:txBody>
      </p:sp>
      <p:sp>
        <p:nvSpPr>
          <p:cNvPr id="4" name="Footer Placeholder 3">
            <a:extLst>
              <a:ext uri="{FF2B5EF4-FFF2-40B4-BE49-F238E27FC236}">
                <a16:creationId xmlns:a16="http://schemas.microsoft.com/office/drawing/2014/main" id="{177EDBA8-D1D4-7C42-ACBF-EFD8038158BF}"/>
              </a:ext>
            </a:extLst>
          </p:cNvPr>
          <p:cNvSpPr>
            <a:spLocks noGrp="1"/>
          </p:cNvSpPr>
          <p:nvPr>
            <p:ph type="ftr" sz="quarter" idx="11"/>
          </p:nvPr>
        </p:nvSpPr>
        <p:spPr/>
        <p:txBody>
          <a:bodyPr/>
          <a:lstStyle/>
          <a:p>
            <a:pPr>
              <a:defRPr/>
            </a:pPr>
            <a:endParaRPr lang="en-US"/>
          </a:p>
        </p:txBody>
      </p:sp>
      <p:sp>
        <p:nvSpPr>
          <p:cNvPr id="5" name="Slide Number Placeholder 4">
            <a:extLst>
              <a:ext uri="{FF2B5EF4-FFF2-40B4-BE49-F238E27FC236}">
                <a16:creationId xmlns:a16="http://schemas.microsoft.com/office/drawing/2014/main" id="{B748E693-28FB-A141-B468-536BF4200CAE}"/>
              </a:ext>
            </a:extLst>
          </p:cNvPr>
          <p:cNvSpPr>
            <a:spLocks noGrp="1"/>
          </p:cNvSpPr>
          <p:nvPr>
            <p:ph type="sldNum" sz="quarter" idx="12"/>
          </p:nvPr>
        </p:nvSpPr>
        <p:spPr/>
        <p:txBody>
          <a:bodyPr/>
          <a:lstStyle/>
          <a:p>
            <a:pPr>
              <a:defRPr/>
            </a:pPr>
            <a:fld id="{5F71A47C-9E93-B24B-AF17-6FAF8C007F9F}" type="slidenum">
              <a:rPr lang="en-US" smtClean="0"/>
              <a:pPr>
                <a:defRPr/>
              </a:pPr>
              <a:t>‹#›</a:t>
            </a:fld>
            <a:endParaRPr lang="en-US"/>
          </a:p>
        </p:txBody>
      </p:sp>
    </p:spTree>
    <p:extLst>
      <p:ext uri="{BB962C8B-B14F-4D97-AF65-F5344CB8AC3E}">
        <p14:creationId xmlns:p14="http://schemas.microsoft.com/office/powerpoint/2010/main" val="20499243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82DF65A-28B1-D149-8CCE-D7973280648B}"/>
              </a:ext>
            </a:extLst>
          </p:cNvPr>
          <p:cNvSpPr>
            <a:spLocks noGrp="1"/>
          </p:cNvSpPr>
          <p:nvPr>
            <p:ph type="dt" sz="half" idx="10"/>
          </p:nvPr>
        </p:nvSpPr>
        <p:spPr/>
        <p:txBody>
          <a:bodyPr/>
          <a:lstStyle/>
          <a:p>
            <a:pPr>
              <a:defRPr/>
            </a:pPr>
            <a:fld id="{91BC0F39-62C3-2F4E-9B33-60242160371B}" type="datetimeFigureOut">
              <a:rPr lang="en-US" smtClean="0"/>
              <a:pPr>
                <a:defRPr/>
              </a:pPr>
              <a:t>1/7/23</a:t>
            </a:fld>
            <a:endParaRPr lang="en-US"/>
          </a:p>
        </p:txBody>
      </p:sp>
      <p:sp>
        <p:nvSpPr>
          <p:cNvPr id="3" name="Footer Placeholder 2">
            <a:extLst>
              <a:ext uri="{FF2B5EF4-FFF2-40B4-BE49-F238E27FC236}">
                <a16:creationId xmlns:a16="http://schemas.microsoft.com/office/drawing/2014/main" id="{36546941-44B9-7546-BC21-3F303808924D}"/>
              </a:ext>
            </a:extLst>
          </p:cNvPr>
          <p:cNvSpPr>
            <a:spLocks noGrp="1"/>
          </p:cNvSpPr>
          <p:nvPr>
            <p:ph type="ftr" sz="quarter" idx="11"/>
          </p:nvPr>
        </p:nvSpPr>
        <p:spPr/>
        <p:txBody>
          <a:bodyPr/>
          <a:lstStyle/>
          <a:p>
            <a:pPr>
              <a:defRPr/>
            </a:pPr>
            <a:endParaRPr lang="en-US"/>
          </a:p>
        </p:txBody>
      </p:sp>
      <p:sp>
        <p:nvSpPr>
          <p:cNvPr id="4" name="Slide Number Placeholder 3">
            <a:extLst>
              <a:ext uri="{FF2B5EF4-FFF2-40B4-BE49-F238E27FC236}">
                <a16:creationId xmlns:a16="http://schemas.microsoft.com/office/drawing/2014/main" id="{E7B83604-0A2A-A640-B19E-1F0087FC386B}"/>
              </a:ext>
            </a:extLst>
          </p:cNvPr>
          <p:cNvSpPr>
            <a:spLocks noGrp="1"/>
          </p:cNvSpPr>
          <p:nvPr>
            <p:ph type="sldNum" sz="quarter" idx="12"/>
          </p:nvPr>
        </p:nvSpPr>
        <p:spPr/>
        <p:txBody>
          <a:bodyPr/>
          <a:lstStyle/>
          <a:p>
            <a:pPr>
              <a:defRPr/>
            </a:pPr>
            <a:fld id="{46A6EE0C-633B-F548-A9F6-0A5631738505}" type="slidenum">
              <a:rPr lang="en-US" smtClean="0"/>
              <a:pPr>
                <a:defRPr/>
              </a:pPr>
              <a:t>‹#›</a:t>
            </a:fld>
            <a:endParaRPr lang="en-US"/>
          </a:p>
        </p:txBody>
      </p:sp>
    </p:spTree>
    <p:extLst>
      <p:ext uri="{BB962C8B-B14F-4D97-AF65-F5344CB8AC3E}">
        <p14:creationId xmlns:p14="http://schemas.microsoft.com/office/powerpoint/2010/main" val="4441621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A76699-4653-B446-9123-3CD83F8F487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000EAB3-9CAB-9042-8E7E-9D9F6C039F5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CA2939C-C800-1E4A-8FB3-C6D4BFC2E27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2F02D1D-BE45-F440-A3B6-8CED846D221B}"/>
              </a:ext>
            </a:extLst>
          </p:cNvPr>
          <p:cNvSpPr>
            <a:spLocks noGrp="1"/>
          </p:cNvSpPr>
          <p:nvPr>
            <p:ph type="dt" sz="half" idx="10"/>
          </p:nvPr>
        </p:nvSpPr>
        <p:spPr/>
        <p:txBody>
          <a:bodyPr/>
          <a:lstStyle/>
          <a:p>
            <a:pPr>
              <a:defRPr/>
            </a:pPr>
            <a:fld id="{CD725918-50A2-C947-B2F5-F5750931540B}" type="datetimeFigureOut">
              <a:rPr lang="en-US" smtClean="0"/>
              <a:pPr>
                <a:defRPr/>
              </a:pPr>
              <a:t>1/7/23</a:t>
            </a:fld>
            <a:endParaRPr lang="en-US"/>
          </a:p>
        </p:txBody>
      </p:sp>
      <p:sp>
        <p:nvSpPr>
          <p:cNvPr id="6" name="Footer Placeholder 5">
            <a:extLst>
              <a:ext uri="{FF2B5EF4-FFF2-40B4-BE49-F238E27FC236}">
                <a16:creationId xmlns:a16="http://schemas.microsoft.com/office/drawing/2014/main" id="{917877ED-9160-5841-85B4-58D2389F12E3}"/>
              </a:ext>
            </a:extLst>
          </p:cNvPr>
          <p:cNvSpPr>
            <a:spLocks noGrp="1"/>
          </p:cNvSpPr>
          <p:nvPr>
            <p:ph type="ftr" sz="quarter" idx="11"/>
          </p:nvPr>
        </p:nvSpPr>
        <p:spPr/>
        <p:txBody>
          <a:bodyPr/>
          <a:lstStyle/>
          <a:p>
            <a:pPr>
              <a:defRPr/>
            </a:pPr>
            <a:endParaRPr lang="en-US"/>
          </a:p>
        </p:txBody>
      </p:sp>
      <p:sp>
        <p:nvSpPr>
          <p:cNvPr id="7" name="Slide Number Placeholder 6">
            <a:extLst>
              <a:ext uri="{FF2B5EF4-FFF2-40B4-BE49-F238E27FC236}">
                <a16:creationId xmlns:a16="http://schemas.microsoft.com/office/drawing/2014/main" id="{71DEB3B8-FF24-2F4D-869F-B556869FA796}"/>
              </a:ext>
            </a:extLst>
          </p:cNvPr>
          <p:cNvSpPr>
            <a:spLocks noGrp="1"/>
          </p:cNvSpPr>
          <p:nvPr>
            <p:ph type="sldNum" sz="quarter" idx="12"/>
          </p:nvPr>
        </p:nvSpPr>
        <p:spPr/>
        <p:txBody>
          <a:bodyPr/>
          <a:lstStyle/>
          <a:p>
            <a:pPr>
              <a:defRPr/>
            </a:pPr>
            <a:fld id="{A69A535A-0D86-9B49-A00A-F01F405BABA2}" type="slidenum">
              <a:rPr lang="en-US" smtClean="0"/>
              <a:pPr>
                <a:defRPr/>
              </a:pPr>
              <a:t>‹#›</a:t>
            </a:fld>
            <a:endParaRPr lang="en-US"/>
          </a:p>
        </p:txBody>
      </p:sp>
    </p:spTree>
    <p:extLst>
      <p:ext uri="{BB962C8B-B14F-4D97-AF65-F5344CB8AC3E}">
        <p14:creationId xmlns:p14="http://schemas.microsoft.com/office/powerpoint/2010/main" val="8420192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9BA9D1-15BF-E64B-B3D4-05A94A8115F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992718D-26CB-6B4D-893B-12B78924EF1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1614E8AB-33AC-9C44-B9EA-11D2CCA64CA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14C1879-E8F5-534D-BB0B-BBAF8D5C3F02}"/>
              </a:ext>
            </a:extLst>
          </p:cNvPr>
          <p:cNvSpPr>
            <a:spLocks noGrp="1"/>
          </p:cNvSpPr>
          <p:nvPr>
            <p:ph type="dt" sz="half" idx="10"/>
          </p:nvPr>
        </p:nvSpPr>
        <p:spPr/>
        <p:txBody>
          <a:bodyPr/>
          <a:lstStyle/>
          <a:p>
            <a:pPr>
              <a:defRPr/>
            </a:pPr>
            <a:fld id="{13391AED-72DF-7545-8308-E9C05FD650FE}" type="datetimeFigureOut">
              <a:rPr lang="en-US" smtClean="0"/>
              <a:pPr>
                <a:defRPr/>
              </a:pPr>
              <a:t>1/7/23</a:t>
            </a:fld>
            <a:endParaRPr lang="en-US"/>
          </a:p>
        </p:txBody>
      </p:sp>
      <p:sp>
        <p:nvSpPr>
          <p:cNvPr id="6" name="Footer Placeholder 5">
            <a:extLst>
              <a:ext uri="{FF2B5EF4-FFF2-40B4-BE49-F238E27FC236}">
                <a16:creationId xmlns:a16="http://schemas.microsoft.com/office/drawing/2014/main" id="{18B265E0-F995-AE42-876B-2360DA486F9C}"/>
              </a:ext>
            </a:extLst>
          </p:cNvPr>
          <p:cNvSpPr>
            <a:spLocks noGrp="1"/>
          </p:cNvSpPr>
          <p:nvPr>
            <p:ph type="ftr" sz="quarter" idx="11"/>
          </p:nvPr>
        </p:nvSpPr>
        <p:spPr/>
        <p:txBody>
          <a:bodyPr/>
          <a:lstStyle/>
          <a:p>
            <a:pPr>
              <a:defRPr/>
            </a:pPr>
            <a:endParaRPr lang="en-US"/>
          </a:p>
        </p:txBody>
      </p:sp>
      <p:sp>
        <p:nvSpPr>
          <p:cNvPr id="7" name="Slide Number Placeholder 6">
            <a:extLst>
              <a:ext uri="{FF2B5EF4-FFF2-40B4-BE49-F238E27FC236}">
                <a16:creationId xmlns:a16="http://schemas.microsoft.com/office/drawing/2014/main" id="{A30FD089-B49F-F546-B149-7BFF19CC2D54}"/>
              </a:ext>
            </a:extLst>
          </p:cNvPr>
          <p:cNvSpPr>
            <a:spLocks noGrp="1"/>
          </p:cNvSpPr>
          <p:nvPr>
            <p:ph type="sldNum" sz="quarter" idx="12"/>
          </p:nvPr>
        </p:nvSpPr>
        <p:spPr/>
        <p:txBody>
          <a:bodyPr/>
          <a:lstStyle/>
          <a:p>
            <a:pPr>
              <a:defRPr/>
            </a:pPr>
            <a:fld id="{AD1391DE-700D-C948-AA68-0BE485002946}" type="slidenum">
              <a:rPr lang="en-US" smtClean="0"/>
              <a:pPr>
                <a:defRPr/>
              </a:pPr>
              <a:t>‹#›</a:t>
            </a:fld>
            <a:endParaRPr lang="en-US"/>
          </a:p>
        </p:txBody>
      </p:sp>
    </p:spTree>
    <p:extLst>
      <p:ext uri="{BB962C8B-B14F-4D97-AF65-F5344CB8AC3E}">
        <p14:creationId xmlns:p14="http://schemas.microsoft.com/office/powerpoint/2010/main" val="7278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96A434F-90D5-E441-B752-AB2BDD4CC75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D771A6E4-B544-8A4B-B571-22E1514AE3F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2E44A93-5045-2B49-9682-60D1240DA5D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CD725918-50A2-C947-B2F5-F5750931540B}" type="datetimeFigureOut">
              <a:rPr lang="en-US" smtClean="0"/>
              <a:pPr>
                <a:defRPr/>
              </a:pPr>
              <a:t>1/7/23</a:t>
            </a:fld>
            <a:endParaRPr lang="en-US"/>
          </a:p>
        </p:txBody>
      </p:sp>
      <p:sp>
        <p:nvSpPr>
          <p:cNvPr id="5" name="Footer Placeholder 4">
            <a:extLst>
              <a:ext uri="{FF2B5EF4-FFF2-40B4-BE49-F238E27FC236}">
                <a16:creationId xmlns:a16="http://schemas.microsoft.com/office/drawing/2014/main" id="{4FCFA2A7-5D70-0C47-886B-4AC8B9826E3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a:extLst>
              <a:ext uri="{FF2B5EF4-FFF2-40B4-BE49-F238E27FC236}">
                <a16:creationId xmlns:a16="http://schemas.microsoft.com/office/drawing/2014/main" id="{220BF994-9234-9848-AB07-4ACB2D339D8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A69A535A-0D86-9B49-A00A-F01F405BABA2}" type="slidenum">
              <a:rPr lang="en-US" smtClean="0"/>
              <a:pPr>
                <a:defRPr/>
              </a:pPr>
              <a:t>‹#›</a:t>
            </a:fld>
            <a:endParaRPr lang="en-US"/>
          </a:p>
        </p:txBody>
      </p:sp>
      <p:pic>
        <p:nvPicPr>
          <p:cNvPr id="7" name="Picture 6">
            <a:extLst>
              <a:ext uri="{FF2B5EF4-FFF2-40B4-BE49-F238E27FC236}">
                <a16:creationId xmlns:a16="http://schemas.microsoft.com/office/drawing/2014/main" id="{B51C7F80-D68A-4342-8267-2A33CB2E0293}"/>
              </a:ext>
            </a:extLst>
          </p:cNvPr>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41288" y="50007"/>
            <a:ext cx="2068512"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52395589"/>
      </p:ext>
    </p:extLst>
  </p:cSld>
  <p:clrMap bg1="lt1" tx1="dk1" bg2="lt2" tx2="dk2" accent1="accent1" accent2="accent2" accent3="accent3" accent4="accent4" accent5="accent5" accent6="accent6" hlink="hlink" folHlink="folHlink"/>
  <p:sldLayoutIdLst>
    <p:sldLayoutId id="2147483774" r:id="rId1"/>
    <p:sldLayoutId id="2147483775" r:id="rId2"/>
    <p:sldLayoutId id="2147483776" r:id="rId3"/>
    <p:sldLayoutId id="2147483777" r:id="rId4"/>
    <p:sldLayoutId id="2147483778" r:id="rId5"/>
    <p:sldLayoutId id="2147483779" r:id="rId6"/>
    <p:sldLayoutId id="2147483780" r:id="rId7"/>
    <p:sldLayoutId id="2147483781" r:id="rId8"/>
    <p:sldLayoutId id="2147483782" r:id="rId9"/>
    <p:sldLayoutId id="2147483783" r:id="rId10"/>
    <p:sldLayoutId id="2147483784" r:id="rId11"/>
    <p:sldLayoutId id="2147483707" r:id="rId12"/>
  </p:sldLayoutIdLst>
  <p:txStyles>
    <p:titleStyle>
      <a:lvl1pPr algn="ctr"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85CD4F9-23DD-F946-8274-F8540D8B575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7F9BAD7-0C8F-714C-B64A-384701E780A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407D4B-6778-5C4B-ABAE-CD9BE177D33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2486339-E761-9744-8953-801E3F0A81C5}" type="datetimeFigureOut">
              <a:rPr lang="en-US" smtClean="0"/>
              <a:t>1/7/23</a:t>
            </a:fld>
            <a:endParaRPr lang="en-US"/>
          </a:p>
        </p:txBody>
      </p:sp>
      <p:sp>
        <p:nvSpPr>
          <p:cNvPr id="5" name="Footer Placeholder 4">
            <a:extLst>
              <a:ext uri="{FF2B5EF4-FFF2-40B4-BE49-F238E27FC236}">
                <a16:creationId xmlns:a16="http://schemas.microsoft.com/office/drawing/2014/main" id="{18AAA79D-A15F-5A40-8AD6-67B90BF9890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9878B4D-0A01-C94B-9843-F3EDB0BB49E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481213-49F9-4E4C-8BE8-FE582CB0BA79}" type="slidenum">
              <a:rPr lang="en-US" smtClean="0"/>
              <a:t>‹#›</a:t>
            </a:fld>
            <a:endParaRPr lang="en-US"/>
          </a:p>
        </p:txBody>
      </p:sp>
    </p:spTree>
    <p:extLst>
      <p:ext uri="{BB962C8B-B14F-4D97-AF65-F5344CB8AC3E}">
        <p14:creationId xmlns:p14="http://schemas.microsoft.com/office/powerpoint/2010/main" val="1681046380"/>
      </p:ext>
    </p:extLst>
  </p:cSld>
  <p:clrMap bg1="lt1" tx1="dk1" bg2="lt2" tx2="dk2" accent1="accent1" accent2="accent2" accent3="accent3" accent4="accent4" accent5="accent5" accent6="accent6" hlink="hlink" folHlink="folHlink"/>
  <p:sldLayoutIdLst>
    <p:sldLayoutId id="2147483786" r:id="rId1"/>
    <p:sldLayoutId id="2147483787" r:id="rId2"/>
    <p:sldLayoutId id="2147483788" r:id="rId3"/>
    <p:sldLayoutId id="2147483789" r:id="rId4"/>
    <p:sldLayoutId id="2147483790" r:id="rId5"/>
    <p:sldLayoutId id="2147483791" r:id="rId6"/>
    <p:sldLayoutId id="2147483792" r:id="rId7"/>
    <p:sldLayoutId id="2147483793" r:id="rId8"/>
    <p:sldLayoutId id="2147483794" r:id="rId9"/>
    <p:sldLayoutId id="2147483795" r:id="rId10"/>
    <p:sldLayoutId id="2147483796" r:id="rId11"/>
    <p:sldLayoutId id="2147483797"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3.xml"/><Relationship Id="rId5" Type="http://schemas.openxmlformats.org/officeDocument/2006/relationships/image" Target="../media/image4.jp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19.xml"/><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19.xml"/><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16.xml"/><Relationship Id="rId4" Type="http://schemas.openxmlformats.org/officeDocument/2006/relationships/image" Target="../media/image6.jp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19.xml"/><Relationship Id="rId4" Type="http://schemas.openxmlformats.org/officeDocument/2006/relationships/image" Target="../media/image7.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1.xml"/><Relationship Id="rId1" Type="http://schemas.openxmlformats.org/officeDocument/2006/relationships/slideLayout" Target="../slideLayouts/slideLayout19.xml"/><Relationship Id="rId4" Type="http://schemas.openxmlformats.org/officeDocument/2006/relationships/image" Target="../media/image7.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1.xml"/><Relationship Id="rId1" Type="http://schemas.openxmlformats.org/officeDocument/2006/relationships/slideLayout" Target="../slideLayouts/slideLayout19.xml"/><Relationship Id="rId4" Type="http://schemas.openxmlformats.org/officeDocument/2006/relationships/image" Target="../media/image7.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4.xml"/><Relationship Id="rId1" Type="http://schemas.openxmlformats.org/officeDocument/2006/relationships/slideLayout" Target="../slideLayouts/slideLayout4.xml"/><Relationship Id="rId4" Type="http://schemas.openxmlformats.org/officeDocument/2006/relationships/image" Target="../media/image19.jp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19.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14.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 name="Line"/>
          <p:cNvSpPr/>
          <p:nvPr/>
        </p:nvSpPr>
        <p:spPr>
          <a:xfrm flipH="1">
            <a:off x="3357032" y="1028700"/>
            <a:ext cx="2" cy="1976967"/>
          </a:xfrm>
          <a:prstGeom prst="line">
            <a:avLst/>
          </a:prstGeom>
          <a:ln>
            <a:solidFill>
              <a:srgbClr val="737373"/>
            </a:solidFill>
            <a:miter lim="400000"/>
          </a:ln>
        </p:spPr>
        <p:txBody>
          <a:bodyPr lIns="30479" tIns="30479" rIns="30479" bIns="30479"/>
          <a:lstStyle/>
          <a:p>
            <a:pPr marL="0" marR="0" lvl="0" indent="0" algn="ctr" defTabSz="389486" rtl="0" eaLnBrk="1" fontAlgn="auto" latinLnBrk="0" hangingPunct="0">
              <a:lnSpc>
                <a:spcPct val="100000"/>
              </a:lnSpc>
              <a:spcBef>
                <a:spcPts val="0"/>
              </a:spcBef>
              <a:spcAft>
                <a:spcPts val="0"/>
              </a:spcAft>
              <a:buClrTx/>
              <a:buSzTx/>
              <a:buFontTx/>
              <a:buNone/>
              <a:tabLst/>
              <a:defRPr/>
            </a:pPr>
            <a:endParaRPr kumimoji="0" sz="2800" b="0" i="0" u="none" strike="noStrike" kern="0" cap="none" spc="0" normalizeH="0" baseline="0" noProof="0">
              <a:ln>
                <a:noFill/>
              </a:ln>
              <a:solidFill>
                <a:srgbClr val="000000"/>
              </a:solidFill>
              <a:effectLst/>
              <a:uLnTx/>
              <a:uFillTx/>
              <a:latin typeface="Gill Sans"/>
              <a:ea typeface="+mn-ea"/>
              <a:cs typeface="Gill Sans"/>
              <a:sym typeface="Gill Sans"/>
            </a:endParaRPr>
          </a:p>
        </p:txBody>
      </p:sp>
      <p:sp>
        <p:nvSpPr>
          <p:cNvPr id="169" name="TITLE"/>
          <p:cNvSpPr txBox="1"/>
          <p:nvPr/>
        </p:nvSpPr>
        <p:spPr>
          <a:xfrm>
            <a:off x="3489451" y="805441"/>
            <a:ext cx="7864349" cy="154741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l">
              <a:lnSpc>
                <a:spcPts val="6000"/>
              </a:lnSpc>
              <a:defRPr sz="6000">
                <a:latin typeface="Times New Roman"/>
                <a:ea typeface="Times New Roman"/>
                <a:cs typeface="Times New Roman"/>
                <a:sym typeface="Times New Roman"/>
              </a:defRPr>
            </a:lvl1pPr>
          </a:lstStyle>
          <a:p>
            <a:pPr defTabSz="389486" hangingPunct="0">
              <a:lnSpc>
                <a:spcPts val="4000"/>
              </a:lnSpc>
              <a:defRPr/>
            </a:pPr>
            <a:r>
              <a:rPr kumimoji="0" lang="en-US" sz="4000" b="0" i="0" u="none" strike="noStrike" kern="0" cap="none" spc="0" normalizeH="0" baseline="0" noProof="0" dirty="0">
                <a:ln>
                  <a:noFill/>
                </a:ln>
                <a:solidFill>
                  <a:srgbClr val="000000"/>
                </a:solidFill>
                <a:effectLst/>
                <a:uLnTx/>
                <a:uFillTx/>
                <a:latin typeface="+mn-lt"/>
                <a:cs typeface="Times New Roman"/>
                <a:sym typeface="Times New Roman"/>
              </a:rPr>
              <a:t>Christianity and Wokeness</a:t>
            </a:r>
            <a:r>
              <a:rPr kumimoji="0" lang="en-US" sz="4000" b="0" i="0" u="none" strike="noStrike" kern="0" cap="none" spc="0" normalizeH="0" baseline="0" noProof="0" dirty="0">
                <a:ln>
                  <a:noFill/>
                </a:ln>
                <a:solidFill>
                  <a:srgbClr val="000000"/>
                </a:solidFill>
                <a:effectLst/>
                <a:uLnTx/>
                <a:uFillTx/>
                <a:latin typeface="+mn-lt"/>
                <a:cs typeface="Times New Roman" panose="02020603050405020304" pitchFamily="18" charset="0"/>
                <a:sym typeface="Times New Roman"/>
              </a:rPr>
              <a:t>: </a:t>
            </a:r>
            <a:r>
              <a:rPr lang="en-US" sz="4000" dirty="0">
                <a:solidFill>
                  <a:srgbClr val="000000"/>
                </a:solidFill>
                <a:effectLst/>
                <a:latin typeface="+mn-lt"/>
                <a:ea typeface="Times New Roman" panose="02020603050405020304" pitchFamily="18" charset="0"/>
                <a:cs typeface="Times New Roman" panose="02020603050405020304" pitchFamily="18" charset="0"/>
              </a:rPr>
              <a:t>How the Woke Culture Intends to Destroy Christianity</a:t>
            </a:r>
            <a:r>
              <a:rPr lang="en-US" sz="4000" dirty="0">
                <a:effectLst/>
                <a:latin typeface="+mn-lt"/>
                <a:cs typeface="Times New Roman" panose="02020603050405020304" pitchFamily="18" charset="0"/>
              </a:rPr>
              <a:t> </a:t>
            </a:r>
            <a:endParaRPr kumimoji="0" sz="4000" b="0" i="0" u="none" strike="noStrike" kern="0" cap="none" spc="0" normalizeH="0" baseline="0" noProof="0" dirty="0">
              <a:ln>
                <a:noFill/>
              </a:ln>
              <a:solidFill>
                <a:srgbClr val="000000"/>
              </a:solidFill>
              <a:effectLst/>
              <a:uLnTx/>
              <a:uFillTx/>
              <a:latin typeface="+mn-lt"/>
              <a:cs typeface="Times New Roman" panose="02020603050405020304" pitchFamily="18" charset="0"/>
              <a:sym typeface="Times New Roman"/>
            </a:endParaRPr>
          </a:p>
        </p:txBody>
      </p:sp>
      <p:pic>
        <p:nvPicPr>
          <p:cNvPr id="170" name="DTF Logo - Trimmed_White_Final.png" descr="DTF Logo - Trimmed_White_Final.png"/>
          <p:cNvPicPr>
            <a:picLocks noChangeAspect="1"/>
          </p:cNvPicPr>
          <p:nvPr/>
        </p:nvPicPr>
        <p:blipFill>
          <a:blip r:embed="rId3"/>
          <a:stretch>
            <a:fillRect/>
          </a:stretch>
        </p:blipFill>
        <p:spPr>
          <a:xfrm>
            <a:off x="490824" y="1869517"/>
            <a:ext cx="2700823" cy="646699"/>
          </a:xfrm>
          <a:prstGeom prst="rect">
            <a:avLst/>
          </a:prstGeom>
          <a:ln w="12700">
            <a:miter lim="400000"/>
          </a:ln>
        </p:spPr>
      </p:pic>
      <p:sp>
        <p:nvSpPr>
          <p:cNvPr id="171" name="NAME OF PRESENTER"/>
          <p:cNvSpPr txBox="1"/>
          <p:nvPr/>
        </p:nvSpPr>
        <p:spPr>
          <a:xfrm>
            <a:off x="3489451" y="2414366"/>
            <a:ext cx="2584757" cy="3799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8" tIns="35718" rIns="35718" bIns="35718" anchor="ctr">
            <a:spAutoFit/>
          </a:bodyPr>
          <a:lstStyle>
            <a:lvl1pPr algn="l" defTabSz="616148">
              <a:defRPr sz="2600">
                <a:solidFill>
                  <a:srgbClr val="414141"/>
                </a:solidFill>
                <a:latin typeface="Palatino"/>
                <a:ea typeface="Palatino"/>
                <a:cs typeface="Palatino"/>
                <a:sym typeface="Palatino"/>
              </a:defRPr>
            </a:lvl1pPr>
          </a:lstStyle>
          <a:p>
            <a:pPr marL="0" marR="0" lvl="0" indent="0" algn="l" defTabSz="410786" rtl="0" eaLnBrk="1" fontAlgn="auto" latinLnBrk="0" hangingPunct="0">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414141"/>
                </a:solidFill>
                <a:effectLst/>
                <a:uLnTx/>
                <a:uFillTx/>
                <a:latin typeface="+mn-lt"/>
                <a:ea typeface="Palatino"/>
                <a:sym typeface="Palatino"/>
              </a:rPr>
              <a:t>Daniel </a:t>
            </a:r>
            <a:r>
              <a:rPr kumimoji="0" lang="en-US" sz="2000" b="0" i="0" u="none" strike="noStrike" kern="0" cap="none" spc="0" normalizeH="0" baseline="0" noProof="0" dirty="0" err="1">
                <a:ln>
                  <a:noFill/>
                </a:ln>
                <a:solidFill>
                  <a:srgbClr val="414141"/>
                </a:solidFill>
                <a:effectLst/>
                <a:uLnTx/>
                <a:uFillTx/>
                <a:latin typeface="+mn-lt"/>
                <a:ea typeface="Palatino"/>
                <a:sym typeface="Palatino"/>
              </a:rPr>
              <a:t>Janosik</a:t>
            </a:r>
            <a:r>
              <a:rPr kumimoji="0" lang="en-US" sz="2000" b="0" i="0" u="none" strike="noStrike" kern="0" cap="none" spc="0" normalizeH="0" baseline="0" noProof="0" dirty="0">
                <a:ln>
                  <a:noFill/>
                </a:ln>
                <a:solidFill>
                  <a:srgbClr val="414141"/>
                </a:solidFill>
                <a:effectLst/>
                <a:uLnTx/>
                <a:uFillTx/>
                <a:latin typeface="+mn-lt"/>
                <a:ea typeface="Palatino"/>
                <a:sym typeface="Palatino"/>
              </a:rPr>
              <a:t>, Ph.D.</a:t>
            </a:r>
            <a:endParaRPr kumimoji="0" sz="2000" b="0" i="0" u="none" strike="noStrike" kern="0" cap="none" spc="0" normalizeH="0" baseline="0" noProof="0" dirty="0">
              <a:ln>
                <a:noFill/>
              </a:ln>
              <a:solidFill>
                <a:srgbClr val="414141"/>
              </a:solidFill>
              <a:effectLst/>
              <a:uLnTx/>
              <a:uFillTx/>
              <a:latin typeface="+mn-lt"/>
              <a:ea typeface="Palatino"/>
              <a:sym typeface="Palatino"/>
            </a:endParaRPr>
          </a:p>
        </p:txBody>
      </p:sp>
      <p:pic>
        <p:nvPicPr>
          <p:cNvPr id="172" name="dna-1903318_1280.jpg" descr="dna-1903318_1280.jpg"/>
          <p:cNvPicPr>
            <a:picLocks noChangeAspect="1"/>
          </p:cNvPicPr>
          <p:nvPr/>
        </p:nvPicPr>
        <p:blipFill>
          <a:blip r:embed="rId4"/>
          <a:srcRect b="54420"/>
          <a:stretch>
            <a:fillRect/>
          </a:stretch>
        </p:blipFill>
        <p:spPr>
          <a:xfrm>
            <a:off x="155120" y="3808362"/>
            <a:ext cx="11862691" cy="3151169"/>
          </a:xfrm>
          <a:prstGeom prst="rect">
            <a:avLst/>
          </a:prstGeom>
          <a:ln w="165100">
            <a:solidFill>
              <a:srgbClr val="8A6800"/>
            </a:solidFill>
            <a:miter lim="400000"/>
          </a:ln>
        </p:spPr>
      </p:pic>
      <p:sp>
        <p:nvSpPr>
          <p:cNvPr id="173" name="Slide Number"/>
          <p:cNvSpPr txBox="1">
            <a:spLocks noGrp="1"/>
          </p:cNvSpPr>
          <p:nvPr>
            <p:ph type="sldNum" sz="quarter" idx="12"/>
          </p:nvPr>
        </p:nvSpPr>
        <p:spPr>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b">
            <a:spAutoFit/>
          </a:bodyPr>
          <a:lstStyle>
            <a:defPPr>
              <a:defRPr lang="en-US"/>
            </a:defPPr>
            <a:lvl1pPr marL="0" algn="l" defTabSz="914400" rtl="0" eaLnBrk="1" latinLnBrk="0" hangingPunct="1">
              <a:defRPr sz="1400" kern="1200">
                <a:solidFill>
                  <a:schemeClr val="tx1"/>
                </a:solidFill>
                <a:latin typeface="Palatino"/>
                <a:ea typeface="Palatino"/>
                <a:cs typeface="Palatino"/>
                <a:sym typeface="Palatino"/>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389486" rtl="0" eaLnBrk="1" fontAlgn="auto" latinLnBrk="0" hangingPunct="0">
              <a:lnSpc>
                <a:spcPct val="100000"/>
              </a:lnSpc>
              <a:spcBef>
                <a:spcPts val="0"/>
              </a:spcBef>
              <a:spcAft>
                <a:spcPts val="0"/>
              </a:spcAft>
              <a:buClrTx/>
              <a:buSzTx/>
              <a:buFontTx/>
              <a:buNone/>
              <a:tabLst/>
              <a:defRPr/>
            </a:pPr>
            <a:fld id="{86CB4B4D-7CA3-9044-876B-883B54F8677D}" type="slidenum">
              <a:rPr kumimoji="0" lang="en-US" sz="1400" b="0" i="0" u="none" strike="noStrike" kern="1200" cap="none" spc="0" normalizeH="0" baseline="0" noProof="0" smtClean="0">
                <a:ln>
                  <a:noFill/>
                </a:ln>
                <a:solidFill>
                  <a:prstClr val="black"/>
                </a:solidFill>
                <a:effectLst/>
                <a:uLnTx/>
                <a:uFillTx/>
                <a:latin typeface="Palatino"/>
                <a:ea typeface="Palatino"/>
                <a:sym typeface="Palatino"/>
              </a:rPr>
              <a:pPr marL="0" marR="0" lvl="0" indent="0" algn="ctr" defTabSz="389486" rtl="0" eaLnBrk="1" fontAlgn="auto" latinLnBrk="0" hangingPunct="0">
                <a:lnSpc>
                  <a:spcPct val="100000"/>
                </a:lnSpc>
                <a:spcBef>
                  <a:spcPts val="0"/>
                </a:spcBef>
                <a:spcAft>
                  <a:spcPts val="0"/>
                </a:spcAft>
                <a:buClrTx/>
                <a:buSzTx/>
                <a:buFontTx/>
                <a:buNone/>
                <a:tabLst/>
                <a:defRPr/>
              </a:pPr>
              <a:t>1</a:t>
            </a:fld>
            <a:endParaRPr kumimoji="0" sz="1400" b="0" i="0" u="none" strike="noStrike" kern="0" cap="none" spc="0" normalizeH="0" baseline="0" noProof="0">
              <a:ln>
                <a:noFill/>
              </a:ln>
              <a:solidFill>
                <a:srgbClr val="000000"/>
              </a:solidFill>
              <a:effectLst/>
              <a:uLnTx/>
              <a:uFillTx/>
              <a:latin typeface="Palatino"/>
              <a:ea typeface="Palatino"/>
              <a:sym typeface="Palatino"/>
            </a:endParaRPr>
          </a:p>
        </p:txBody>
      </p:sp>
      <p:pic>
        <p:nvPicPr>
          <p:cNvPr id="3" name="Picture 2" descr="Graphical user interface&#10;&#10;Description automatically generated with low confidence">
            <a:extLst>
              <a:ext uri="{FF2B5EF4-FFF2-40B4-BE49-F238E27FC236}">
                <a16:creationId xmlns:a16="http://schemas.microsoft.com/office/drawing/2014/main" id="{5D9B4494-DEC8-9F44-BF30-9057B1E6C346}"/>
              </a:ext>
            </a:extLst>
          </p:cNvPr>
          <p:cNvPicPr>
            <a:picLocks noChangeAspect="1"/>
          </p:cNvPicPr>
          <p:nvPr/>
        </p:nvPicPr>
        <p:blipFill>
          <a:blip r:embed="rId5"/>
          <a:stretch>
            <a:fillRect/>
          </a:stretch>
        </p:blipFill>
        <p:spPr>
          <a:xfrm>
            <a:off x="-4223" y="3005667"/>
            <a:ext cx="12192000" cy="4027779"/>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F557C98F-3985-F848-A2AF-51341094879F}"/>
              </a:ext>
            </a:extLst>
          </p:cNvPr>
          <p:cNvSpPr/>
          <p:nvPr/>
        </p:nvSpPr>
        <p:spPr>
          <a:xfrm>
            <a:off x="7812021" y="2159001"/>
            <a:ext cx="4117511" cy="2971799"/>
          </a:xfrm>
          <a:custGeom>
            <a:avLst/>
            <a:gdLst>
              <a:gd name="connsiteX0" fmla="*/ 0 w 1735633"/>
              <a:gd name="connsiteY0" fmla="*/ 1128161 h 1735633"/>
              <a:gd name="connsiteX1" fmla="*/ 433908 w 1735633"/>
              <a:gd name="connsiteY1" fmla="*/ 1128161 h 1735633"/>
              <a:gd name="connsiteX2" fmla="*/ 433908 w 1735633"/>
              <a:gd name="connsiteY2" fmla="*/ 0 h 1735633"/>
              <a:gd name="connsiteX3" fmla="*/ 1301725 w 1735633"/>
              <a:gd name="connsiteY3" fmla="*/ 0 h 1735633"/>
              <a:gd name="connsiteX4" fmla="*/ 1301725 w 1735633"/>
              <a:gd name="connsiteY4" fmla="*/ 1128161 h 1735633"/>
              <a:gd name="connsiteX5" fmla="*/ 1735633 w 1735633"/>
              <a:gd name="connsiteY5" fmla="*/ 1128161 h 1735633"/>
              <a:gd name="connsiteX6" fmla="*/ 867817 w 1735633"/>
              <a:gd name="connsiteY6" fmla="*/ 1735633 h 1735633"/>
              <a:gd name="connsiteX7" fmla="*/ 0 w 1735633"/>
              <a:gd name="connsiteY7" fmla="*/ 1128161 h 1735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5633" h="1735633">
                <a:moveTo>
                  <a:pt x="607472" y="0"/>
                </a:moveTo>
                <a:lnTo>
                  <a:pt x="607472" y="433908"/>
                </a:lnTo>
                <a:lnTo>
                  <a:pt x="1735633" y="433908"/>
                </a:lnTo>
                <a:lnTo>
                  <a:pt x="1735633" y="1301725"/>
                </a:lnTo>
                <a:lnTo>
                  <a:pt x="607472" y="1301725"/>
                </a:lnTo>
                <a:lnTo>
                  <a:pt x="607472" y="1735633"/>
                </a:lnTo>
                <a:lnTo>
                  <a:pt x="0" y="867817"/>
                </a:lnTo>
                <a:lnTo>
                  <a:pt x="607472" y="0"/>
                </a:lnTo>
                <a:close/>
              </a:path>
            </a:pathLst>
          </a:custGeom>
          <a:solidFill>
            <a:schemeClr val="accent6">
              <a:lumMod val="75000"/>
            </a:schemeClr>
          </a:solidFill>
        </p:spPr>
        <p:style>
          <a:lnRef idx="3">
            <a:schemeClr val="lt1">
              <a:hueOff val="0"/>
              <a:satOff val="0"/>
              <a:lumOff val="0"/>
              <a:alphaOff val="0"/>
            </a:schemeClr>
          </a:lnRef>
          <a:fillRef idx="1">
            <a:schemeClr val="accent2">
              <a:hueOff val="0"/>
              <a:satOff val="0"/>
              <a:lumOff val="0"/>
              <a:alphaOff val="0"/>
            </a:schemeClr>
          </a:fillRef>
          <a:effectRef idx="1">
            <a:schemeClr val="accent2">
              <a:hueOff val="0"/>
              <a:satOff val="0"/>
              <a:lumOff val="0"/>
              <a:alphaOff val="0"/>
            </a:schemeClr>
          </a:effectRef>
          <a:fontRef idx="minor">
            <a:schemeClr val="lt1"/>
          </a:fontRef>
        </p:style>
        <p:txBody>
          <a:bodyPr spcFirstLastPara="0" vert="horz" wrap="square" lIns="346408" tIns="476580" rIns="42672" bIns="476580" numCol="1" spcCol="1270" anchor="ctr" anchorCtr="0">
            <a:noAutofit/>
          </a:bodyPr>
          <a:lstStyle/>
          <a:p>
            <a:pPr marL="0" lvl="0" indent="0" algn="ctr" defTabSz="266700">
              <a:lnSpc>
                <a:spcPct val="90000"/>
              </a:lnSpc>
              <a:spcBef>
                <a:spcPct val="0"/>
              </a:spcBef>
              <a:spcAft>
                <a:spcPct val="35000"/>
              </a:spcAft>
              <a:buNone/>
            </a:pPr>
            <a:r>
              <a:rPr lang="en-US" sz="2000" kern="1200" dirty="0"/>
              <a:t>“Wokeness, in the clearest terms, is not Christianity at all.” (3)</a:t>
            </a:r>
          </a:p>
        </p:txBody>
      </p:sp>
      <p:sp>
        <p:nvSpPr>
          <p:cNvPr id="11" name="Freeform 10">
            <a:extLst>
              <a:ext uri="{FF2B5EF4-FFF2-40B4-BE49-F238E27FC236}">
                <a16:creationId xmlns:a16="http://schemas.microsoft.com/office/drawing/2014/main" id="{8DADC08F-5955-E445-B32C-8981BC303AE9}"/>
              </a:ext>
            </a:extLst>
          </p:cNvPr>
          <p:cNvSpPr/>
          <p:nvPr/>
        </p:nvSpPr>
        <p:spPr>
          <a:xfrm>
            <a:off x="4595339" y="95984"/>
            <a:ext cx="3001319" cy="1727200"/>
          </a:xfrm>
          <a:custGeom>
            <a:avLst/>
            <a:gdLst>
              <a:gd name="connsiteX0" fmla="*/ 0 w 1735633"/>
              <a:gd name="connsiteY0" fmla="*/ 1128161 h 1735633"/>
              <a:gd name="connsiteX1" fmla="*/ 433908 w 1735633"/>
              <a:gd name="connsiteY1" fmla="*/ 1128161 h 1735633"/>
              <a:gd name="connsiteX2" fmla="*/ 433908 w 1735633"/>
              <a:gd name="connsiteY2" fmla="*/ 0 h 1735633"/>
              <a:gd name="connsiteX3" fmla="*/ 1301725 w 1735633"/>
              <a:gd name="connsiteY3" fmla="*/ 0 h 1735633"/>
              <a:gd name="connsiteX4" fmla="*/ 1301725 w 1735633"/>
              <a:gd name="connsiteY4" fmla="*/ 1128161 h 1735633"/>
              <a:gd name="connsiteX5" fmla="*/ 1735633 w 1735633"/>
              <a:gd name="connsiteY5" fmla="*/ 1128161 h 1735633"/>
              <a:gd name="connsiteX6" fmla="*/ 867817 w 1735633"/>
              <a:gd name="connsiteY6" fmla="*/ 1735633 h 1735633"/>
              <a:gd name="connsiteX7" fmla="*/ 0 w 1735633"/>
              <a:gd name="connsiteY7" fmla="*/ 1128161 h 1735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5633" h="1735633">
                <a:moveTo>
                  <a:pt x="0" y="1128161"/>
                </a:moveTo>
                <a:lnTo>
                  <a:pt x="433908" y="1128161"/>
                </a:lnTo>
                <a:lnTo>
                  <a:pt x="433908" y="0"/>
                </a:lnTo>
                <a:lnTo>
                  <a:pt x="1301725" y="0"/>
                </a:lnTo>
                <a:lnTo>
                  <a:pt x="1301725" y="1128161"/>
                </a:lnTo>
                <a:lnTo>
                  <a:pt x="1735633" y="1128161"/>
                </a:lnTo>
                <a:lnTo>
                  <a:pt x="867817" y="1735633"/>
                </a:lnTo>
                <a:lnTo>
                  <a:pt x="0" y="1128161"/>
                </a:lnTo>
                <a:close/>
              </a:path>
            </a:pathLst>
          </a:custGeom>
          <a:solidFill>
            <a:schemeClr val="accent6">
              <a:lumMod val="75000"/>
            </a:schemeClr>
          </a:solidFill>
        </p:spPr>
        <p:style>
          <a:lnRef idx="3">
            <a:schemeClr val="lt1">
              <a:hueOff val="0"/>
              <a:satOff val="0"/>
              <a:lumOff val="0"/>
              <a:alphaOff val="0"/>
            </a:schemeClr>
          </a:lnRef>
          <a:fillRef idx="1">
            <a:schemeClr val="accent2">
              <a:hueOff val="0"/>
              <a:satOff val="0"/>
              <a:lumOff val="0"/>
              <a:alphaOff val="0"/>
            </a:schemeClr>
          </a:fillRef>
          <a:effectRef idx="1">
            <a:schemeClr val="accent2">
              <a:hueOff val="0"/>
              <a:satOff val="0"/>
              <a:lumOff val="0"/>
              <a:alphaOff val="0"/>
            </a:schemeClr>
          </a:effectRef>
          <a:fontRef idx="minor">
            <a:schemeClr val="lt1"/>
          </a:fontRef>
        </p:style>
        <p:txBody>
          <a:bodyPr spcFirstLastPara="0" vert="horz" wrap="square" lIns="476580" tIns="42672" rIns="476580" bIns="346408" numCol="1" spcCol="1270" anchor="ctr" anchorCtr="0">
            <a:noAutofit/>
          </a:bodyPr>
          <a:lstStyle/>
          <a:p>
            <a:pPr marL="0" lvl="0" indent="0" algn="ctr" defTabSz="266700">
              <a:lnSpc>
                <a:spcPct val="90000"/>
              </a:lnSpc>
              <a:spcBef>
                <a:spcPct val="0"/>
              </a:spcBef>
              <a:spcAft>
                <a:spcPct val="35000"/>
              </a:spcAft>
              <a:buNone/>
            </a:pPr>
            <a:endParaRPr lang="en-US" sz="1200" kern="1200" dirty="0"/>
          </a:p>
        </p:txBody>
      </p:sp>
      <p:sp>
        <p:nvSpPr>
          <p:cNvPr id="13" name="Freeform 12">
            <a:extLst>
              <a:ext uri="{FF2B5EF4-FFF2-40B4-BE49-F238E27FC236}">
                <a16:creationId xmlns:a16="http://schemas.microsoft.com/office/drawing/2014/main" id="{029EBA20-B5BB-454C-8B4A-14A91A7EA318}"/>
              </a:ext>
            </a:extLst>
          </p:cNvPr>
          <p:cNvSpPr/>
          <p:nvPr/>
        </p:nvSpPr>
        <p:spPr>
          <a:xfrm>
            <a:off x="4072467" y="4880741"/>
            <a:ext cx="4020836" cy="1986990"/>
          </a:xfrm>
          <a:custGeom>
            <a:avLst/>
            <a:gdLst>
              <a:gd name="connsiteX0" fmla="*/ 0 w 1735633"/>
              <a:gd name="connsiteY0" fmla="*/ 1128161 h 1735633"/>
              <a:gd name="connsiteX1" fmla="*/ 433908 w 1735633"/>
              <a:gd name="connsiteY1" fmla="*/ 1128161 h 1735633"/>
              <a:gd name="connsiteX2" fmla="*/ 433908 w 1735633"/>
              <a:gd name="connsiteY2" fmla="*/ 0 h 1735633"/>
              <a:gd name="connsiteX3" fmla="*/ 1301725 w 1735633"/>
              <a:gd name="connsiteY3" fmla="*/ 0 h 1735633"/>
              <a:gd name="connsiteX4" fmla="*/ 1301725 w 1735633"/>
              <a:gd name="connsiteY4" fmla="*/ 1128161 h 1735633"/>
              <a:gd name="connsiteX5" fmla="*/ 1735633 w 1735633"/>
              <a:gd name="connsiteY5" fmla="*/ 1128161 h 1735633"/>
              <a:gd name="connsiteX6" fmla="*/ 867817 w 1735633"/>
              <a:gd name="connsiteY6" fmla="*/ 1735633 h 1735633"/>
              <a:gd name="connsiteX7" fmla="*/ 0 w 1735633"/>
              <a:gd name="connsiteY7" fmla="*/ 1128161 h 1735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5633" h="1735633">
                <a:moveTo>
                  <a:pt x="1735633" y="607472"/>
                </a:moveTo>
                <a:lnTo>
                  <a:pt x="1301725" y="607472"/>
                </a:lnTo>
                <a:lnTo>
                  <a:pt x="1301725" y="1735633"/>
                </a:lnTo>
                <a:lnTo>
                  <a:pt x="433908" y="1735633"/>
                </a:lnTo>
                <a:lnTo>
                  <a:pt x="433908" y="607472"/>
                </a:lnTo>
                <a:lnTo>
                  <a:pt x="0" y="607472"/>
                </a:lnTo>
                <a:lnTo>
                  <a:pt x="867816" y="0"/>
                </a:lnTo>
                <a:lnTo>
                  <a:pt x="1735633" y="607472"/>
                </a:lnTo>
                <a:close/>
              </a:path>
            </a:pathLst>
          </a:custGeom>
          <a:solidFill>
            <a:schemeClr val="accent1"/>
          </a:solidFill>
        </p:spPr>
        <p:style>
          <a:lnRef idx="3">
            <a:schemeClr val="lt1">
              <a:hueOff val="0"/>
              <a:satOff val="0"/>
              <a:lumOff val="0"/>
              <a:alphaOff val="0"/>
            </a:schemeClr>
          </a:lnRef>
          <a:fillRef idx="1">
            <a:schemeClr val="accent2">
              <a:hueOff val="0"/>
              <a:satOff val="0"/>
              <a:lumOff val="0"/>
              <a:alphaOff val="0"/>
            </a:schemeClr>
          </a:fillRef>
          <a:effectRef idx="1">
            <a:schemeClr val="accent2">
              <a:hueOff val="0"/>
              <a:satOff val="0"/>
              <a:lumOff val="0"/>
              <a:alphaOff val="0"/>
            </a:schemeClr>
          </a:effectRef>
          <a:fontRef idx="minor">
            <a:schemeClr val="lt1"/>
          </a:fontRef>
        </p:style>
        <p:txBody>
          <a:bodyPr spcFirstLastPara="0" vert="horz" wrap="square" lIns="476580" tIns="346408" rIns="476581" bIns="42672" numCol="1" spcCol="1270" anchor="ctr" anchorCtr="0">
            <a:noAutofit/>
          </a:bodyPr>
          <a:lstStyle/>
          <a:p>
            <a:pPr marL="0" lvl="0" indent="0" algn="ctr" defTabSz="266700">
              <a:lnSpc>
                <a:spcPct val="90000"/>
              </a:lnSpc>
              <a:spcBef>
                <a:spcPct val="0"/>
              </a:spcBef>
              <a:spcAft>
                <a:spcPct val="35000"/>
              </a:spcAft>
              <a:buNone/>
            </a:pPr>
            <a:endParaRPr lang="en-US" sz="2000" kern="1200" dirty="0"/>
          </a:p>
        </p:txBody>
      </p:sp>
      <p:sp>
        <p:nvSpPr>
          <p:cNvPr id="14" name="Freeform 13">
            <a:extLst>
              <a:ext uri="{FF2B5EF4-FFF2-40B4-BE49-F238E27FC236}">
                <a16:creationId xmlns:a16="http://schemas.microsoft.com/office/drawing/2014/main" id="{6374438E-44E1-1B48-8649-EB72B5BFE1ED}"/>
              </a:ext>
            </a:extLst>
          </p:cNvPr>
          <p:cNvSpPr/>
          <p:nvPr/>
        </p:nvSpPr>
        <p:spPr>
          <a:xfrm>
            <a:off x="594360" y="380999"/>
            <a:ext cx="3785616" cy="6290733"/>
          </a:xfrm>
          <a:custGeom>
            <a:avLst/>
            <a:gdLst>
              <a:gd name="connsiteX0" fmla="*/ 0 w 1735633"/>
              <a:gd name="connsiteY0" fmla="*/ 1128161 h 1735633"/>
              <a:gd name="connsiteX1" fmla="*/ 433908 w 1735633"/>
              <a:gd name="connsiteY1" fmla="*/ 1128161 h 1735633"/>
              <a:gd name="connsiteX2" fmla="*/ 433908 w 1735633"/>
              <a:gd name="connsiteY2" fmla="*/ 0 h 1735633"/>
              <a:gd name="connsiteX3" fmla="*/ 1301725 w 1735633"/>
              <a:gd name="connsiteY3" fmla="*/ 0 h 1735633"/>
              <a:gd name="connsiteX4" fmla="*/ 1301725 w 1735633"/>
              <a:gd name="connsiteY4" fmla="*/ 1128161 h 1735633"/>
              <a:gd name="connsiteX5" fmla="*/ 1735633 w 1735633"/>
              <a:gd name="connsiteY5" fmla="*/ 1128161 h 1735633"/>
              <a:gd name="connsiteX6" fmla="*/ 867817 w 1735633"/>
              <a:gd name="connsiteY6" fmla="*/ 1735633 h 1735633"/>
              <a:gd name="connsiteX7" fmla="*/ 0 w 1735633"/>
              <a:gd name="connsiteY7" fmla="*/ 1128161 h 1735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5633" h="1735633">
                <a:moveTo>
                  <a:pt x="1128161" y="1735633"/>
                </a:moveTo>
                <a:lnTo>
                  <a:pt x="1128161" y="1301725"/>
                </a:lnTo>
                <a:lnTo>
                  <a:pt x="0" y="1301725"/>
                </a:lnTo>
                <a:lnTo>
                  <a:pt x="0" y="433908"/>
                </a:lnTo>
                <a:lnTo>
                  <a:pt x="1128161" y="433908"/>
                </a:lnTo>
                <a:lnTo>
                  <a:pt x="1128161" y="0"/>
                </a:lnTo>
                <a:lnTo>
                  <a:pt x="1735633" y="867816"/>
                </a:lnTo>
                <a:lnTo>
                  <a:pt x="1128161" y="1735633"/>
                </a:lnTo>
                <a:close/>
              </a:path>
            </a:pathLst>
          </a:custGeom>
          <a:solidFill>
            <a:schemeClr val="accent1"/>
          </a:solidFill>
        </p:spPr>
        <p:style>
          <a:lnRef idx="3">
            <a:schemeClr val="lt1">
              <a:hueOff val="0"/>
              <a:satOff val="0"/>
              <a:lumOff val="0"/>
              <a:alphaOff val="0"/>
            </a:schemeClr>
          </a:lnRef>
          <a:fillRef idx="1">
            <a:schemeClr val="accent2">
              <a:hueOff val="0"/>
              <a:satOff val="0"/>
              <a:lumOff val="0"/>
              <a:alphaOff val="0"/>
            </a:schemeClr>
          </a:fillRef>
          <a:effectRef idx="1">
            <a:schemeClr val="accent2">
              <a:hueOff val="0"/>
              <a:satOff val="0"/>
              <a:lumOff val="0"/>
              <a:alphaOff val="0"/>
            </a:schemeClr>
          </a:effectRef>
          <a:fontRef idx="minor">
            <a:schemeClr val="lt1"/>
          </a:fontRef>
        </p:style>
        <p:txBody>
          <a:bodyPr spcFirstLastPara="0" vert="horz" wrap="square" lIns="42672" tIns="476580" rIns="346408" bIns="476580" numCol="1" spcCol="1270" anchor="ctr" anchorCtr="0">
            <a:noAutofit/>
          </a:bodyPr>
          <a:lstStyle/>
          <a:p>
            <a:pPr marL="0" lvl="0" indent="0" algn="ctr" defTabSz="266700">
              <a:lnSpc>
                <a:spcPct val="90000"/>
              </a:lnSpc>
              <a:spcBef>
                <a:spcPct val="0"/>
              </a:spcBef>
              <a:spcAft>
                <a:spcPct val="35000"/>
              </a:spcAft>
              <a:buNone/>
            </a:pPr>
            <a:r>
              <a:rPr lang="en-US" kern="1200" dirty="0"/>
              <a:t>“The term itself means that one is “awake” to the true nature of the world when so many are asleep. In the most specific terms, this means one sees the comprehensive inequity of our social order and strives to highlight power structures in society that stem from racial privilege.” (8)</a:t>
            </a:r>
          </a:p>
        </p:txBody>
      </p:sp>
      <p:sp>
        <p:nvSpPr>
          <p:cNvPr id="8" name="Oval 7">
            <a:extLst>
              <a:ext uri="{FF2B5EF4-FFF2-40B4-BE49-F238E27FC236}">
                <a16:creationId xmlns:a16="http://schemas.microsoft.com/office/drawing/2014/main" id="{CAB57577-EA0E-394A-92C5-24C6FA674819}"/>
              </a:ext>
            </a:extLst>
          </p:cNvPr>
          <p:cNvSpPr/>
          <p:nvPr/>
        </p:nvSpPr>
        <p:spPr>
          <a:xfrm>
            <a:off x="4686414" y="1977260"/>
            <a:ext cx="2819170" cy="290348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What is Wokeness?</a:t>
            </a:r>
          </a:p>
        </p:txBody>
      </p:sp>
      <p:sp>
        <p:nvSpPr>
          <p:cNvPr id="17" name="TextBox 16">
            <a:extLst>
              <a:ext uri="{FF2B5EF4-FFF2-40B4-BE49-F238E27FC236}">
                <a16:creationId xmlns:a16="http://schemas.microsoft.com/office/drawing/2014/main" id="{A1867ABB-F668-E540-A260-0427D9B9732B}"/>
              </a:ext>
            </a:extLst>
          </p:cNvPr>
          <p:cNvSpPr txBox="1"/>
          <p:nvPr/>
        </p:nvSpPr>
        <p:spPr>
          <a:xfrm>
            <a:off x="5075351" y="5130800"/>
            <a:ext cx="2041297" cy="1631216"/>
          </a:xfrm>
          <a:prstGeom prst="rect">
            <a:avLst/>
          </a:prstGeom>
          <a:noFill/>
        </p:spPr>
        <p:txBody>
          <a:bodyPr wrap="square" rtlCol="0">
            <a:spAutoFit/>
          </a:bodyPr>
          <a:lstStyle/>
          <a:p>
            <a:pPr algn="ctr"/>
            <a:r>
              <a:rPr lang="en-US" sz="2000" kern="1200" dirty="0">
                <a:solidFill>
                  <a:schemeClr val="bg1"/>
                </a:solidFill>
              </a:rPr>
              <a:t>Wokeness occurs when you embrace the tenets of Critical Race Theory.</a:t>
            </a:r>
          </a:p>
        </p:txBody>
      </p:sp>
      <p:sp>
        <p:nvSpPr>
          <p:cNvPr id="18" name="TextBox 17">
            <a:extLst>
              <a:ext uri="{FF2B5EF4-FFF2-40B4-BE49-F238E27FC236}">
                <a16:creationId xmlns:a16="http://schemas.microsoft.com/office/drawing/2014/main" id="{222C151E-60EC-2945-A61B-FB92F2710439}"/>
              </a:ext>
            </a:extLst>
          </p:cNvPr>
          <p:cNvSpPr txBox="1"/>
          <p:nvPr/>
        </p:nvSpPr>
        <p:spPr>
          <a:xfrm>
            <a:off x="5384800" y="95984"/>
            <a:ext cx="1456267" cy="1477328"/>
          </a:xfrm>
          <a:prstGeom prst="rect">
            <a:avLst/>
          </a:prstGeom>
          <a:noFill/>
        </p:spPr>
        <p:txBody>
          <a:bodyPr wrap="square" rtlCol="0">
            <a:spAutoFit/>
          </a:bodyPr>
          <a:lstStyle/>
          <a:p>
            <a:pPr algn="ctr"/>
            <a:r>
              <a:rPr lang="en-US" sz="1800" kern="1200" dirty="0">
                <a:solidFill>
                  <a:schemeClr val="bg1"/>
                </a:solidFill>
              </a:rPr>
              <a:t>“Wokeness is a major threat to the Christian faith.” (2)</a:t>
            </a:r>
            <a:endParaRPr lang="en-US" dirty="0">
              <a:solidFill>
                <a:schemeClr val="bg1"/>
              </a:solidFill>
            </a:endParaRPr>
          </a:p>
        </p:txBody>
      </p:sp>
    </p:spTree>
    <p:extLst>
      <p:ext uri="{BB962C8B-B14F-4D97-AF65-F5344CB8AC3E}">
        <p14:creationId xmlns:p14="http://schemas.microsoft.com/office/powerpoint/2010/main" val="3848008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0CB6B41-E5CC-3848-A0BC-83A925F689E9}"/>
              </a:ext>
            </a:extLst>
          </p:cNvPr>
          <p:cNvPicPr>
            <a:picLocks noChangeAspect="1"/>
          </p:cNvPicPr>
          <p:nvPr/>
        </p:nvPicPr>
        <p:blipFill>
          <a:blip r:embed="rId3"/>
          <a:stretch>
            <a:fillRect/>
          </a:stretch>
        </p:blipFill>
        <p:spPr>
          <a:xfrm>
            <a:off x="300681" y="1459642"/>
            <a:ext cx="3455773" cy="827946"/>
          </a:xfrm>
          <a:prstGeom prst="rect">
            <a:avLst/>
          </a:prstGeom>
        </p:spPr>
      </p:pic>
      <p:pic>
        <p:nvPicPr>
          <p:cNvPr id="3" name="Picture 2">
            <a:extLst>
              <a:ext uri="{FF2B5EF4-FFF2-40B4-BE49-F238E27FC236}">
                <a16:creationId xmlns:a16="http://schemas.microsoft.com/office/drawing/2014/main" id="{28268CE3-DB67-4F42-B223-AB3431D0C13B}"/>
              </a:ext>
            </a:extLst>
          </p:cNvPr>
          <p:cNvPicPr>
            <a:picLocks noChangeAspect="1"/>
          </p:cNvPicPr>
          <p:nvPr/>
        </p:nvPicPr>
        <p:blipFill>
          <a:blip r:embed="rId4"/>
          <a:stretch>
            <a:fillRect/>
          </a:stretch>
        </p:blipFill>
        <p:spPr>
          <a:xfrm>
            <a:off x="3247253" y="620583"/>
            <a:ext cx="38100" cy="2997200"/>
          </a:xfrm>
          <a:prstGeom prst="rect">
            <a:avLst/>
          </a:prstGeom>
        </p:spPr>
      </p:pic>
      <p:sp>
        <p:nvSpPr>
          <p:cNvPr id="5" name="TextBox 4">
            <a:extLst>
              <a:ext uri="{FF2B5EF4-FFF2-40B4-BE49-F238E27FC236}">
                <a16:creationId xmlns:a16="http://schemas.microsoft.com/office/drawing/2014/main" id="{13B38C43-A4E5-7C4A-AACF-BD3182158007}"/>
              </a:ext>
            </a:extLst>
          </p:cNvPr>
          <p:cNvSpPr txBox="1"/>
          <p:nvPr/>
        </p:nvSpPr>
        <p:spPr>
          <a:xfrm>
            <a:off x="3640140" y="856427"/>
            <a:ext cx="7820796" cy="1938992"/>
          </a:xfrm>
          <a:prstGeom prst="rect">
            <a:avLst/>
          </a:prstGeom>
          <a:noFill/>
        </p:spPr>
        <p:txBody>
          <a:bodyPr wrap="square" rtlCol="0">
            <a:spAutoFit/>
          </a:bodyPr>
          <a:lstStyle/>
          <a:p>
            <a:r>
              <a:rPr lang="en-US" sz="6000" dirty="0"/>
              <a:t>2. How Does Wokeness Enter the Culture?</a:t>
            </a:r>
          </a:p>
        </p:txBody>
      </p:sp>
    </p:spTree>
    <p:extLst>
      <p:ext uri="{BB962C8B-B14F-4D97-AF65-F5344CB8AC3E}">
        <p14:creationId xmlns:p14="http://schemas.microsoft.com/office/powerpoint/2010/main" val="26482931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4ED3AE-2643-EB4E-AFD7-AF3696FA97AB}"/>
              </a:ext>
            </a:extLst>
          </p:cNvPr>
          <p:cNvSpPr>
            <a:spLocks noGrp="1"/>
          </p:cNvSpPr>
          <p:nvPr>
            <p:ph type="title"/>
          </p:nvPr>
        </p:nvSpPr>
        <p:spPr/>
        <p:txBody>
          <a:bodyPr/>
          <a:lstStyle/>
          <a:p>
            <a:r>
              <a:rPr lang="en-US" dirty="0"/>
              <a:t>Wokeness and White America</a:t>
            </a:r>
          </a:p>
        </p:txBody>
      </p:sp>
      <p:sp>
        <p:nvSpPr>
          <p:cNvPr id="3" name="Content Placeholder 2">
            <a:extLst>
              <a:ext uri="{FF2B5EF4-FFF2-40B4-BE49-F238E27FC236}">
                <a16:creationId xmlns:a16="http://schemas.microsoft.com/office/drawing/2014/main" id="{1D4AAFC7-9F29-FA4C-9DF9-96249CCF000E}"/>
              </a:ext>
            </a:extLst>
          </p:cNvPr>
          <p:cNvSpPr>
            <a:spLocks noGrp="1"/>
          </p:cNvSpPr>
          <p:nvPr>
            <p:ph idx="1"/>
          </p:nvPr>
        </p:nvSpPr>
        <p:spPr/>
        <p:txBody>
          <a:bodyPr/>
          <a:lstStyle/>
          <a:p>
            <a:r>
              <a:rPr lang="en-US" dirty="0"/>
              <a:t>“Wokeness reads “white American majority culture” as very evil itself. Wokeness argues that the existence of racism in America means that “white” people fall prey to a special form of evil beyond normal Adamic fallenness. This is because of America’s “white supremacist” order; the country and public order themselves are corrupt, not just the “white” populace. (12)</a:t>
            </a:r>
          </a:p>
          <a:p>
            <a:r>
              <a:rPr lang="en-US" dirty="0"/>
              <a:t>“There is no common grace in wokeness; there’s just the righteous (the woke) and the guilty (ordinary white people).” (13)</a:t>
            </a:r>
          </a:p>
          <a:p>
            <a:pPr marL="0" indent="0">
              <a:buNone/>
            </a:pPr>
            <a:endParaRPr lang="en-US" dirty="0"/>
          </a:p>
          <a:p>
            <a:endParaRPr lang="en-US" dirty="0"/>
          </a:p>
        </p:txBody>
      </p:sp>
    </p:spTree>
    <p:extLst>
      <p:ext uri="{BB962C8B-B14F-4D97-AF65-F5344CB8AC3E}">
        <p14:creationId xmlns:p14="http://schemas.microsoft.com/office/powerpoint/2010/main" val="32468765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8A16D7-0E8C-F940-B802-5F34F12F8F41}"/>
              </a:ext>
            </a:extLst>
          </p:cNvPr>
          <p:cNvSpPr>
            <a:spLocks noGrp="1"/>
          </p:cNvSpPr>
          <p:nvPr>
            <p:ph type="title"/>
          </p:nvPr>
        </p:nvSpPr>
        <p:spPr/>
        <p:txBody>
          <a:bodyPr/>
          <a:lstStyle/>
          <a:p>
            <a:r>
              <a:rPr lang="en-US" dirty="0"/>
              <a:t>Antiracism as the “Way Forward”</a:t>
            </a:r>
          </a:p>
        </p:txBody>
      </p:sp>
      <p:sp>
        <p:nvSpPr>
          <p:cNvPr id="3" name="Content Placeholder 2">
            <a:extLst>
              <a:ext uri="{FF2B5EF4-FFF2-40B4-BE49-F238E27FC236}">
                <a16:creationId xmlns:a16="http://schemas.microsoft.com/office/drawing/2014/main" id="{D7E9180D-5D52-A04B-BBD6-A31F31A87C55}"/>
              </a:ext>
            </a:extLst>
          </p:cNvPr>
          <p:cNvSpPr>
            <a:spLocks noGrp="1"/>
          </p:cNvSpPr>
          <p:nvPr>
            <p:ph idx="1"/>
          </p:nvPr>
        </p:nvSpPr>
        <p:spPr/>
        <p:txBody>
          <a:bodyPr>
            <a:normAutofit fontScale="92500" lnSpcReduction="10000"/>
          </a:bodyPr>
          <a:lstStyle/>
          <a:p>
            <a:r>
              <a:rPr lang="en-US" dirty="0"/>
              <a:t>“According to the woke, beneficiaries of “whiteness” must identify themselves as “racist” and thus embrace, in a kind of secular conversion experience that is often marked by a public declaration, being an “antiracist” through confession.” (13)</a:t>
            </a:r>
          </a:p>
          <a:p>
            <a:r>
              <a:rPr lang="en-US" dirty="0"/>
              <a:t>Becoming an antiracist: (14)</a:t>
            </a:r>
          </a:p>
          <a:p>
            <a:pPr lvl="1"/>
            <a:r>
              <a:rPr lang="en-US" dirty="0"/>
              <a:t>Reparations for descendants of slaves</a:t>
            </a:r>
          </a:p>
          <a:p>
            <a:pPr lvl="1"/>
            <a:r>
              <a:rPr lang="en-US" dirty="0"/>
              <a:t>Restructuring hiring practices to ensure diverse personnel</a:t>
            </a:r>
          </a:p>
          <a:p>
            <a:pPr lvl="1"/>
            <a:r>
              <a:rPr lang="en-US" dirty="0"/>
              <a:t>Protesting and opposing “racist” entities and individuals</a:t>
            </a:r>
          </a:p>
          <a:p>
            <a:pPr lvl="1"/>
            <a:r>
              <a:rPr lang="en-US" dirty="0"/>
              <a:t>Reeducating youth to show the systemic wickedness of America as a country</a:t>
            </a:r>
          </a:p>
          <a:p>
            <a:pPr lvl="1"/>
            <a:r>
              <a:rPr lang="en-US" dirty="0"/>
              <a:t>Personal confession of one’s inherent racism (especially if “white”)</a:t>
            </a:r>
          </a:p>
          <a:p>
            <a:pPr lvl="1"/>
            <a:r>
              <a:rPr lang="en-US" dirty="0"/>
              <a:t>Performing public acts of secular repentance to right wrongs</a:t>
            </a:r>
          </a:p>
          <a:p>
            <a:pPr lvl="1"/>
            <a:r>
              <a:rPr lang="en-US" dirty="0"/>
              <a:t>The destruction of “white supremacy” anywhere it can be found</a:t>
            </a:r>
          </a:p>
          <a:p>
            <a:endParaRPr lang="en-US" dirty="0"/>
          </a:p>
        </p:txBody>
      </p:sp>
    </p:spTree>
    <p:extLst>
      <p:ext uri="{BB962C8B-B14F-4D97-AF65-F5344CB8AC3E}">
        <p14:creationId xmlns:p14="http://schemas.microsoft.com/office/powerpoint/2010/main" val="33449594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115A2A-DC34-F54A-AF67-FA57FE36E673}"/>
              </a:ext>
            </a:extLst>
          </p:cNvPr>
          <p:cNvSpPr>
            <a:spLocks noGrp="1"/>
          </p:cNvSpPr>
          <p:nvPr>
            <p:ph type="title"/>
          </p:nvPr>
        </p:nvSpPr>
        <p:spPr/>
        <p:txBody>
          <a:bodyPr/>
          <a:lstStyle/>
          <a:p>
            <a:r>
              <a:rPr lang="en-US" dirty="0"/>
              <a:t>Key Components of Wokeness</a:t>
            </a:r>
          </a:p>
        </p:txBody>
      </p:sp>
      <p:sp>
        <p:nvSpPr>
          <p:cNvPr id="4" name="Content Placeholder 3">
            <a:extLst>
              <a:ext uri="{FF2B5EF4-FFF2-40B4-BE49-F238E27FC236}">
                <a16:creationId xmlns:a16="http://schemas.microsoft.com/office/drawing/2014/main" id="{B50793A2-D1EC-0645-997B-032D6A274458}"/>
              </a:ext>
            </a:extLst>
          </p:cNvPr>
          <p:cNvSpPr>
            <a:spLocks noGrp="1"/>
          </p:cNvSpPr>
          <p:nvPr>
            <p:ph sz="half" idx="1"/>
          </p:nvPr>
        </p:nvSpPr>
        <p:spPr/>
        <p:txBody>
          <a:bodyPr>
            <a:normAutofit fontScale="85000" lnSpcReduction="20000"/>
          </a:bodyPr>
          <a:lstStyle/>
          <a:p>
            <a:pPr marL="514350" indent="-514350">
              <a:buFont typeface="+mj-lt"/>
              <a:buAutoNum type="arabicPeriod"/>
            </a:pPr>
            <a:r>
              <a:rPr lang="en-US" dirty="0"/>
              <a:t>The world is fundamentally divided into oppressors and oppressed people</a:t>
            </a:r>
          </a:p>
          <a:p>
            <a:pPr marL="514350" indent="-514350">
              <a:buFont typeface="+mj-lt"/>
              <a:buAutoNum type="arabicPeriod"/>
            </a:pPr>
            <a:r>
              <a:rPr lang="en-US" dirty="0"/>
              <a:t>A major form of oppression today comes from “whiteness”</a:t>
            </a:r>
          </a:p>
          <a:p>
            <a:pPr marL="514350" indent="-514350">
              <a:buFont typeface="+mj-lt"/>
              <a:buAutoNum type="arabicPeriod"/>
            </a:pPr>
            <a:r>
              <a:rPr lang="en-US" dirty="0"/>
              <a:t>“Whiteness is not a neutral system, but creates a culture of “white supremacy” that most benefits “white” people</a:t>
            </a:r>
          </a:p>
          <a:p>
            <a:pPr marL="514350" indent="-514350">
              <a:buFont typeface="+mj-lt"/>
              <a:buAutoNum type="arabicPeriod"/>
            </a:pPr>
            <a:r>
              <a:rPr lang="en-US" dirty="0"/>
              <a:t>The evils of this culture show up in disparities between groups, which reveal inequities which lead to injustices</a:t>
            </a:r>
          </a:p>
        </p:txBody>
      </p:sp>
      <p:sp>
        <p:nvSpPr>
          <p:cNvPr id="5" name="Content Placeholder 4">
            <a:extLst>
              <a:ext uri="{FF2B5EF4-FFF2-40B4-BE49-F238E27FC236}">
                <a16:creationId xmlns:a16="http://schemas.microsoft.com/office/drawing/2014/main" id="{3ECD75CA-6B0D-0840-8FA1-6E9597D16FED}"/>
              </a:ext>
            </a:extLst>
          </p:cNvPr>
          <p:cNvSpPr>
            <a:spLocks noGrp="1"/>
          </p:cNvSpPr>
          <p:nvPr>
            <p:ph sz="half" idx="2"/>
          </p:nvPr>
        </p:nvSpPr>
        <p:spPr/>
        <p:txBody>
          <a:bodyPr>
            <a:normAutofit fontScale="85000" lnSpcReduction="20000"/>
          </a:bodyPr>
          <a:lstStyle/>
          <a:p>
            <a:pPr marL="514350" indent="-514350">
              <a:buFont typeface="+mj-lt"/>
              <a:buAutoNum type="arabicPeriod" startAt="5"/>
            </a:pPr>
            <a:r>
              <a:rPr lang="en-US" dirty="0"/>
              <a:t>“White supremacy” must be vigorously opposed through “social justice,” “antiracism,” and the targeting of “white privilege”</a:t>
            </a:r>
          </a:p>
          <a:p>
            <a:pPr marL="514350" indent="-514350">
              <a:buFont typeface="+mj-lt"/>
              <a:buAutoNum type="arabicPeriod" startAt="5"/>
            </a:pPr>
            <a:r>
              <a:rPr lang="en-US" dirty="0"/>
              <a:t>More broadly, any form of “privilege” and “oppression” stemming from heteronormative “white” capitalist </a:t>
            </a:r>
            <a:r>
              <a:rPr lang="en-US" dirty="0" err="1"/>
              <a:t>patriarchalist</a:t>
            </a:r>
            <a:r>
              <a:rPr lang="en-US" dirty="0"/>
              <a:t> structures must be opposed</a:t>
            </a:r>
          </a:p>
          <a:p>
            <a:pPr marL="514350" indent="-514350">
              <a:buFont typeface="+mj-lt"/>
              <a:buAutoNum type="arabicPeriod" startAt="5"/>
            </a:pPr>
            <a:r>
              <a:rPr lang="en-US" dirty="0"/>
              <a:t>We can create a just, fair, diverse, and inclusive society through political, legal, cultural, and fiscal means so that inequitable authority is deprivileged and minority groups are empowered</a:t>
            </a:r>
          </a:p>
          <a:p>
            <a:pPr marL="514350" indent="-514350">
              <a:buFont typeface="+mj-lt"/>
              <a:buAutoNum type="arabicPeriod" startAt="5"/>
            </a:pPr>
            <a:endParaRPr lang="en-US" dirty="0"/>
          </a:p>
        </p:txBody>
      </p:sp>
    </p:spTree>
    <p:extLst>
      <p:ext uri="{BB962C8B-B14F-4D97-AF65-F5344CB8AC3E}">
        <p14:creationId xmlns:p14="http://schemas.microsoft.com/office/powerpoint/2010/main" val="18701637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0CB6B41-E5CC-3848-A0BC-83A925F689E9}"/>
              </a:ext>
            </a:extLst>
          </p:cNvPr>
          <p:cNvPicPr>
            <a:picLocks noChangeAspect="1"/>
          </p:cNvPicPr>
          <p:nvPr/>
        </p:nvPicPr>
        <p:blipFill>
          <a:blip r:embed="rId3"/>
          <a:stretch>
            <a:fillRect/>
          </a:stretch>
        </p:blipFill>
        <p:spPr>
          <a:xfrm>
            <a:off x="300681" y="1459642"/>
            <a:ext cx="3455773" cy="827946"/>
          </a:xfrm>
          <a:prstGeom prst="rect">
            <a:avLst/>
          </a:prstGeom>
        </p:spPr>
      </p:pic>
      <p:pic>
        <p:nvPicPr>
          <p:cNvPr id="3" name="Picture 2">
            <a:extLst>
              <a:ext uri="{FF2B5EF4-FFF2-40B4-BE49-F238E27FC236}">
                <a16:creationId xmlns:a16="http://schemas.microsoft.com/office/drawing/2014/main" id="{28268CE3-DB67-4F42-B223-AB3431D0C13B}"/>
              </a:ext>
            </a:extLst>
          </p:cNvPr>
          <p:cNvPicPr>
            <a:picLocks noChangeAspect="1"/>
          </p:cNvPicPr>
          <p:nvPr/>
        </p:nvPicPr>
        <p:blipFill>
          <a:blip r:embed="rId4"/>
          <a:stretch>
            <a:fillRect/>
          </a:stretch>
        </p:blipFill>
        <p:spPr>
          <a:xfrm>
            <a:off x="3247253" y="620583"/>
            <a:ext cx="38100" cy="2997200"/>
          </a:xfrm>
          <a:prstGeom prst="rect">
            <a:avLst/>
          </a:prstGeom>
        </p:spPr>
      </p:pic>
      <p:sp>
        <p:nvSpPr>
          <p:cNvPr id="5" name="TextBox 4">
            <a:extLst>
              <a:ext uri="{FF2B5EF4-FFF2-40B4-BE49-F238E27FC236}">
                <a16:creationId xmlns:a16="http://schemas.microsoft.com/office/drawing/2014/main" id="{13B38C43-A4E5-7C4A-AACF-BD3182158007}"/>
              </a:ext>
            </a:extLst>
          </p:cNvPr>
          <p:cNvSpPr txBox="1"/>
          <p:nvPr/>
        </p:nvSpPr>
        <p:spPr>
          <a:xfrm>
            <a:off x="3640140" y="856427"/>
            <a:ext cx="7820796" cy="1938992"/>
          </a:xfrm>
          <a:prstGeom prst="rect">
            <a:avLst/>
          </a:prstGeom>
          <a:noFill/>
        </p:spPr>
        <p:txBody>
          <a:bodyPr wrap="square" rtlCol="0">
            <a:spAutoFit/>
          </a:bodyPr>
          <a:lstStyle/>
          <a:p>
            <a:r>
              <a:rPr lang="en-US" sz="6000" dirty="0"/>
              <a:t>3. How Does Wokeness Enter the Church?</a:t>
            </a:r>
          </a:p>
        </p:txBody>
      </p:sp>
    </p:spTree>
    <p:extLst>
      <p:ext uri="{BB962C8B-B14F-4D97-AF65-F5344CB8AC3E}">
        <p14:creationId xmlns:p14="http://schemas.microsoft.com/office/powerpoint/2010/main" val="38534135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A9EBCD-CD65-E84A-80DA-25D01F6C4638}"/>
              </a:ext>
            </a:extLst>
          </p:cNvPr>
          <p:cNvSpPr>
            <a:spLocks noGrp="1"/>
          </p:cNvSpPr>
          <p:nvPr>
            <p:ph type="title"/>
          </p:nvPr>
        </p:nvSpPr>
        <p:spPr/>
        <p:txBody>
          <a:bodyPr/>
          <a:lstStyle/>
          <a:p>
            <a:r>
              <a:rPr lang="en-US" dirty="0"/>
              <a:t>“Christianity Incubates White Supremacy”</a:t>
            </a:r>
          </a:p>
        </p:txBody>
      </p:sp>
      <p:sp>
        <p:nvSpPr>
          <p:cNvPr id="3" name="Content Placeholder 2">
            <a:extLst>
              <a:ext uri="{FF2B5EF4-FFF2-40B4-BE49-F238E27FC236}">
                <a16:creationId xmlns:a16="http://schemas.microsoft.com/office/drawing/2014/main" id="{AB66CE97-7B6A-524B-BDDF-9AF836C79967}"/>
              </a:ext>
            </a:extLst>
          </p:cNvPr>
          <p:cNvSpPr>
            <a:spLocks noGrp="1"/>
          </p:cNvSpPr>
          <p:nvPr>
            <p:ph sz="half" idx="1"/>
          </p:nvPr>
        </p:nvSpPr>
        <p:spPr/>
        <p:txBody>
          <a:bodyPr/>
          <a:lstStyle/>
          <a:p>
            <a:r>
              <a:rPr lang="en-US" dirty="0"/>
              <a:t>The American Church is receiving all kinds of messages and threats from the advocates of CRT, wokeness, and intersectionality:</a:t>
            </a:r>
          </a:p>
          <a:p>
            <a:r>
              <a:rPr lang="en-US" dirty="0"/>
              <a:t>“One of the gravest threats to “racial equity” and “inclusion” is the Church composed of a significant percentage of “white” people.” (33-34)</a:t>
            </a:r>
          </a:p>
        </p:txBody>
      </p:sp>
      <p:pic>
        <p:nvPicPr>
          <p:cNvPr id="6" name="Content Placeholder 5" descr="A sign in front of a building&#10;&#10;Description automatically generated with low confidence">
            <a:extLst>
              <a:ext uri="{FF2B5EF4-FFF2-40B4-BE49-F238E27FC236}">
                <a16:creationId xmlns:a16="http://schemas.microsoft.com/office/drawing/2014/main" id="{B95F98BD-2F13-E841-B660-F929DF26631B}"/>
              </a:ext>
            </a:extLst>
          </p:cNvPr>
          <p:cNvPicPr>
            <a:picLocks noGrp="1" noChangeAspect="1"/>
          </p:cNvPicPr>
          <p:nvPr>
            <p:ph sz="half" idx="2"/>
          </p:nvPr>
        </p:nvPicPr>
        <p:blipFill>
          <a:blip r:embed="rId3"/>
          <a:stretch>
            <a:fillRect/>
          </a:stretch>
        </p:blipFill>
        <p:spPr>
          <a:xfrm>
            <a:off x="6731000" y="1969294"/>
            <a:ext cx="4064000" cy="4064000"/>
          </a:xfrm>
        </p:spPr>
      </p:pic>
      <p:sp>
        <p:nvSpPr>
          <p:cNvPr id="7" name="TextBox 6">
            <a:extLst>
              <a:ext uri="{FF2B5EF4-FFF2-40B4-BE49-F238E27FC236}">
                <a16:creationId xmlns:a16="http://schemas.microsoft.com/office/drawing/2014/main" id="{7A3A23BB-BDDC-B54D-AF59-A03C9F6D5B4E}"/>
              </a:ext>
            </a:extLst>
          </p:cNvPr>
          <p:cNvSpPr txBox="1"/>
          <p:nvPr/>
        </p:nvSpPr>
        <p:spPr>
          <a:xfrm>
            <a:off x="6803136" y="6176963"/>
            <a:ext cx="4096512" cy="261610"/>
          </a:xfrm>
          <a:prstGeom prst="rect">
            <a:avLst/>
          </a:prstGeom>
          <a:noFill/>
        </p:spPr>
        <p:txBody>
          <a:bodyPr wrap="square" rtlCol="0">
            <a:spAutoFit/>
          </a:bodyPr>
          <a:lstStyle/>
          <a:p>
            <a:pPr algn="ctr"/>
            <a:r>
              <a:rPr lang="en-US" sz="1100" dirty="0"/>
              <a:t>Wikimedia Commons</a:t>
            </a:r>
          </a:p>
        </p:txBody>
      </p:sp>
    </p:spTree>
    <p:extLst>
      <p:ext uri="{BB962C8B-B14F-4D97-AF65-F5344CB8AC3E}">
        <p14:creationId xmlns:p14="http://schemas.microsoft.com/office/powerpoint/2010/main" val="27100948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56EB1B-A4DC-7548-8F5B-F0D6F442A766}"/>
              </a:ext>
            </a:extLst>
          </p:cNvPr>
          <p:cNvSpPr>
            <a:spLocks noGrp="1"/>
          </p:cNvSpPr>
          <p:nvPr>
            <p:ph type="title"/>
          </p:nvPr>
        </p:nvSpPr>
        <p:spPr/>
        <p:txBody>
          <a:bodyPr/>
          <a:lstStyle/>
          <a:p>
            <a:r>
              <a:rPr lang="en-US" dirty="0"/>
              <a:t>Charges Against Christians and Christianity</a:t>
            </a:r>
          </a:p>
        </p:txBody>
      </p:sp>
      <p:sp>
        <p:nvSpPr>
          <p:cNvPr id="3" name="Content Placeholder 2">
            <a:extLst>
              <a:ext uri="{FF2B5EF4-FFF2-40B4-BE49-F238E27FC236}">
                <a16:creationId xmlns:a16="http://schemas.microsoft.com/office/drawing/2014/main" id="{FEC8EABD-9D53-5946-BEA2-D597D63234CE}"/>
              </a:ext>
            </a:extLst>
          </p:cNvPr>
          <p:cNvSpPr>
            <a:spLocks noGrp="1"/>
          </p:cNvSpPr>
          <p:nvPr>
            <p:ph sz="half" idx="1"/>
          </p:nvPr>
        </p:nvSpPr>
        <p:spPr/>
        <p:txBody>
          <a:bodyPr>
            <a:normAutofit fontScale="85000" lnSpcReduction="20000"/>
          </a:bodyPr>
          <a:lstStyle/>
          <a:p>
            <a:r>
              <a:rPr lang="en-US" dirty="0"/>
              <a:t>Evangelicals are hearing that they are “white supremacists” by nature</a:t>
            </a:r>
          </a:p>
          <a:p>
            <a:r>
              <a:rPr lang="en-US" dirty="0"/>
              <a:t>Christians are being called to “repent” for their “whiteness” and reject their inherent “white fragility”</a:t>
            </a:r>
          </a:p>
          <a:p>
            <a:r>
              <a:rPr lang="en-US" dirty="0"/>
              <a:t>Christians are told that they are complicit in the racist sins of their forebears</a:t>
            </a:r>
          </a:p>
          <a:p>
            <a:r>
              <a:rPr lang="en-US" dirty="0"/>
              <a:t>Christians are encouraged to align with Black Lives Matter (anti-Christian organization)</a:t>
            </a:r>
          </a:p>
          <a:p>
            <a:r>
              <a:rPr lang="en-US" dirty="0"/>
              <a:t>Christians are told to see “capitalism” as oppressive, unfair, and unjust and socialism as the preferable system</a:t>
            </a:r>
          </a:p>
        </p:txBody>
      </p:sp>
      <p:sp>
        <p:nvSpPr>
          <p:cNvPr id="4" name="Content Placeholder 3">
            <a:extLst>
              <a:ext uri="{FF2B5EF4-FFF2-40B4-BE49-F238E27FC236}">
                <a16:creationId xmlns:a16="http://schemas.microsoft.com/office/drawing/2014/main" id="{29A9EA11-985F-334A-8D13-81728BB6AA22}"/>
              </a:ext>
            </a:extLst>
          </p:cNvPr>
          <p:cNvSpPr>
            <a:spLocks noGrp="1"/>
          </p:cNvSpPr>
          <p:nvPr>
            <p:ph sz="half" idx="2"/>
          </p:nvPr>
        </p:nvSpPr>
        <p:spPr/>
        <p:txBody>
          <a:bodyPr>
            <a:normAutofit fontScale="85000" lnSpcReduction="20000"/>
          </a:bodyPr>
          <a:lstStyle/>
          <a:p>
            <a:r>
              <a:rPr lang="en-US" dirty="0"/>
              <a:t>Christians are told that “white interpretation” has held the Church captive to a white agenda for too long and needs to adopt standpoint epistemology</a:t>
            </a:r>
          </a:p>
          <a:p>
            <a:r>
              <a:rPr lang="en-US" dirty="0"/>
              <a:t>Christians are urged to support “reparations” and distributive justice over retributive justice</a:t>
            </a:r>
          </a:p>
          <a:p>
            <a:r>
              <a:rPr lang="en-US" dirty="0"/>
              <a:t>Christians hear that they should support cultural relativism and that making judgments about cultural practices is wrong</a:t>
            </a:r>
          </a:p>
          <a:p>
            <a:r>
              <a:rPr lang="en-US" dirty="0"/>
              <a:t>Christians are directed to add their voice to “defund the police”</a:t>
            </a:r>
          </a:p>
        </p:txBody>
      </p:sp>
      <p:sp>
        <p:nvSpPr>
          <p:cNvPr id="5" name="TextBox 4">
            <a:extLst>
              <a:ext uri="{FF2B5EF4-FFF2-40B4-BE49-F238E27FC236}">
                <a16:creationId xmlns:a16="http://schemas.microsoft.com/office/drawing/2014/main" id="{F40A0A95-A40E-044D-81FC-042262577254}"/>
              </a:ext>
            </a:extLst>
          </p:cNvPr>
          <p:cNvSpPr txBox="1"/>
          <p:nvPr/>
        </p:nvSpPr>
        <p:spPr>
          <a:xfrm>
            <a:off x="3290316" y="6308209"/>
            <a:ext cx="5458968" cy="307777"/>
          </a:xfrm>
          <a:prstGeom prst="rect">
            <a:avLst/>
          </a:prstGeom>
          <a:noFill/>
        </p:spPr>
        <p:txBody>
          <a:bodyPr wrap="square" rtlCol="0">
            <a:spAutoFit/>
          </a:bodyPr>
          <a:lstStyle/>
          <a:p>
            <a:pPr algn="ctr"/>
            <a:r>
              <a:rPr lang="en-US" sz="1400" dirty="0"/>
              <a:t>Adapted from Christianity and Wokeness, 34</a:t>
            </a:r>
          </a:p>
        </p:txBody>
      </p:sp>
    </p:spTree>
    <p:extLst>
      <p:ext uri="{BB962C8B-B14F-4D97-AF65-F5344CB8AC3E}">
        <p14:creationId xmlns:p14="http://schemas.microsoft.com/office/powerpoint/2010/main" val="18044940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B23560-712E-0944-8C07-CB4A1D1E8E85}"/>
              </a:ext>
            </a:extLst>
          </p:cNvPr>
          <p:cNvSpPr>
            <a:spLocks noGrp="1"/>
          </p:cNvSpPr>
          <p:nvPr>
            <p:ph type="title"/>
          </p:nvPr>
        </p:nvSpPr>
        <p:spPr>
          <a:xfrm>
            <a:off x="762000" y="616332"/>
            <a:ext cx="10515600" cy="787019"/>
          </a:xfrm>
        </p:spPr>
        <p:txBody>
          <a:bodyPr>
            <a:normAutofit/>
          </a:bodyPr>
          <a:lstStyle/>
          <a:p>
            <a:r>
              <a:rPr lang="en-US" sz="3200" dirty="0"/>
              <a:t>Four Different Responses among Evangelicals to Wokeness</a:t>
            </a:r>
          </a:p>
        </p:txBody>
      </p:sp>
      <p:pic>
        <p:nvPicPr>
          <p:cNvPr id="5" name="Screen Shot 2021-09-17 at 11.43.05 AM.png" descr="Screen Shot 2021-09-17 at 11.43.05 AM.png">
            <a:extLst>
              <a:ext uri="{FF2B5EF4-FFF2-40B4-BE49-F238E27FC236}">
                <a16:creationId xmlns:a16="http://schemas.microsoft.com/office/drawing/2014/main" id="{9AFF94D1-2F27-E64E-BAAE-31943E2F95FA}"/>
              </a:ext>
            </a:extLst>
          </p:cNvPr>
          <p:cNvPicPr>
            <a:picLocks noGrp="1" noChangeAspect="1"/>
          </p:cNvPicPr>
          <p:nvPr>
            <p:ph sz="half" idx="2"/>
          </p:nvPr>
        </p:nvPicPr>
        <p:blipFill>
          <a:blip r:embed="rId3"/>
          <a:stretch>
            <a:fillRect/>
          </a:stretch>
        </p:blipFill>
        <p:spPr>
          <a:xfrm>
            <a:off x="8391616" y="1868860"/>
            <a:ext cx="3318800" cy="3282569"/>
          </a:xfrm>
          <a:prstGeom prst="rect">
            <a:avLst/>
          </a:prstGeom>
          <a:ln w="12700">
            <a:miter lim="400000"/>
          </a:ln>
          <a:effectLst>
            <a:outerShdw blurRad="520700" dist="440167" dir="2841357" rotWithShape="0">
              <a:srgbClr val="000000">
                <a:alpha val="70000"/>
              </a:srgbClr>
            </a:outerShdw>
          </a:effectLst>
        </p:spPr>
      </p:pic>
      <p:sp>
        <p:nvSpPr>
          <p:cNvPr id="8" name="References…">
            <a:extLst>
              <a:ext uri="{FF2B5EF4-FFF2-40B4-BE49-F238E27FC236}">
                <a16:creationId xmlns:a16="http://schemas.microsoft.com/office/drawing/2014/main" id="{0C8485A5-E43D-CF47-9856-61D1819F0BA0}"/>
              </a:ext>
            </a:extLst>
          </p:cNvPr>
          <p:cNvSpPr txBox="1">
            <a:spLocks noGrp="1"/>
          </p:cNvSpPr>
          <p:nvPr>
            <p:ph sz="half" idx="1"/>
          </p:nvPr>
        </p:nvSpPr>
        <p:spPr>
          <a:xfrm>
            <a:off x="969264" y="1760963"/>
            <a:ext cx="6449568" cy="34983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3578" tIns="53578" rIns="53578" bIns="53578" anchor="ctr">
            <a:spAutoFit/>
          </a:bodyPr>
          <a:lstStyle/>
          <a:p>
            <a:pPr marL="457200" indent="-457200" algn="l" defTabSz="616148">
              <a:buFont typeface="+mj-lt"/>
              <a:buAutoNum type="arabicPeriod"/>
              <a:defRPr sz="1200">
                <a:solidFill>
                  <a:srgbClr val="414141"/>
                </a:solidFill>
                <a:latin typeface="Palatino"/>
                <a:ea typeface="Palatino"/>
                <a:cs typeface="Palatino"/>
                <a:sym typeface="Palatino"/>
              </a:defRPr>
            </a:pPr>
            <a:r>
              <a:rPr lang="en-US" sz="3600" dirty="0"/>
              <a:t> The non-woke</a:t>
            </a:r>
          </a:p>
          <a:p>
            <a:pPr marL="457200" indent="-457200" algn="l" defTabSz="616148">
              <a:buFont typeface="+mj-lt"/>
              <a:buAutoNum type="arabicPeriod"/>
              <a:defRPr sz="1200">
                <a:solidFill>
                  <a:srgbClr val="414141"/>
                </a:solidFill>
                <a:latin typeface="Palatino"/>
                <a:ea typeface="Palatino"/>
                <a:cs typeface="Palatino"/>
                <a:sym typeface="Palatino"/>
              </a:defRPr>
            </a:pPr>
            <a:r>
              <a:rPr lang="en-US" sz="3600" dirty="0"/>
              <a:t>Confused and undecided</a:t>
            </a:r>
          </a:p>
          <a:p>
            <a:pPr marL="457200" indent="-457200" algn="l" defTabSz="616148">
              <a:buFont typeface="+mj-lt"/>
              <a:buAutoNum type="arabicPeriod"/>
              <a:defRPr sz="1200">
                <a:solidFill>
                  <a:srgbClr val="414141"/>
                </a:solidFill>
                <a:latin typeface="Palatino"/>
                <a:ea typeface="Palatino"/>
                <a:cs typeface="Palatino"/>
                <a:sym typeface="Palatino"/>
              </a:defRPr>
            </a:pPr>
            <a:r>
              <a:rPr lang="en-US" sz="3600" dirty="0"/>
              <a:t>Engaged yet cautious pro-woke</a:t>
            </a:r>
          </a:p>
          <a:p>
            <a:pPr marL="457200" indent="-457200" algn="l" defTabSz="616148">
              <a:buFont typeface="+mj-lt"/>
              <a:buAutoNum type="arabicPeriod"/>
              <a:defRPr sz="1200">
                <a:solidFill>
                  <a:srgbClr val="414141"/>
                </a:solidFill>
                <a:latin typeface="Palatino"/>
                <a:ea typeface="Palatino"/>
                <a:cs typeface="Palatino"/>
                <a:sym typeface="Palatino"/>
              </a:defRPr>
            </a:pPr>
            <a:r>
              <a:rPr lang="en-US" sz="3600" dirty="0"/>
              <a:t>Convinced and committed pro-woke</a:t>
            </a:r>
          </a:p>
        </p:txBody>
      </p:sp>
      <p:sp>
        <p:nvSpPr>
          <p:cNvPr id="9" name="TextBox 8">
            <a:extLst>
              <a:ext uri="{FF2B5EF4-FFF2-40B4-BE49-F238E27FC236}">
                <a16:creationId xmlns:a16="http://schemas.microsoft.com/office/drawing/2014/main" id="{CA3A35B9-8CF4-364D-87A1-120CCA5BDB22}"/>
              </a:ext>
            </a:extLst>
          </p:cNvPr>
          <p:cNvSpPr txBox="1"/>
          <p:nvPr/>
        </p:nvSpPr>
        <p:spPr>
          <a:xfrm>
            <a:off x="8254706" y="5810781"/>
            <a:ext cx="3592619" cy="430887"/>
          </a:xfrm>
          <a:prstGeom prst="rect">
            <a:avLst/>
          </a:prstGeom>
          <a:noFill/>
        </p:spPr>
        <p:txBody>
          <a:bodyPr wrap="square" rtlCol="0">
            <a:spAutoFit/>
          </a:bodyPr>
          <a:lstStyle/>
          <a:p>
            <a:pPr algn="l" defTabSz="616148">
              <a:defRPr sz="1200">
                <a:solidFill>
                  <a:srgbClr val="414141"/>
                </a:solidFill>
                <a:latin typeface="Palatino"/>
                <a:ea typeface="Palatino"/>
                <a:cs typeface="Palatino"/>
                <a:sym typeface="Palatino"/>
              </a:defRPr>
            </a:pPr>
            <a:r>
              <a:rPr lang="en-US" sz="1050" dirty="0"/>
              <a:t>References</a:t>
            </a:r>
          </a:p>
          <a:p>
            <a:pPr marL="220133" indent="-220133" algn="l" defTabSz="616148">
              <a:buSzPct val="100000"/>
              <a:buAutoNum type="arabicPeriod"/>
              <a:defRPr sz="1200">
                <a:solidFill>
                  <a:srgbClr val="414141"/>
                </a:solidFill>
                <a:latin typeface="Palatino"/>
                <a:ea typeface="Palatino"/>
                <a:cs typeface="Palatino"/>
                <a:sym typeface="Palatino"/>
              </a:defRPr>
            </a:pPr>
            <a:r>
              <a:rPr lang="en-US" sz="1050" dirty="0"/>
              <a:t>Trojan Horse meme courtesy of </a:t>
            </a:r>
            <a:r>
              <a:rPr lang="en-US" sz="1050" dirty="0" err="1"/>
              <a:t>imgflip.com</a:t>
            </a:r>
            <a:endParaRPr lang="en-US" sz="1050" dirty="0"/>
          </a:p>
        </p:txBody>
      </p:sp>
    </p:spTree>
    <p:extLst>
      <p:ext uri="{BB962C8B-B14F-4D97-AF65-F5344CB8AC3E}">
        <p14:creationId xmlns:p14="http://schemas.microsoft.com/office/powerpoint/2010/main" val="37996329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B23560-712E-0944-8C07-CB4A1D1E8E85}"/>
              </a:ext>
            </a:extLst>
          </p:cNvPr>
          <p:cNvSpPr>
            <a:spLocks noGrp="1"/>
          </p:cNvSpPr>
          <p:nvPr>
            <p:ph type="title"/>
          </p:nvPr>
        </p:nvSpPr>
        <p:spPr>
          <a:xfrm>
            <a:off x="762000" y="616332"/>
            <a:ext cx="10515600" cy="787019"/>
          </a:xfrm>
        </p:spPr>
        <p:txBody>
          <a:bodyPr>
            <a:normAutofit/>
          </a:bodyPr>
          <a:lstStyle/>
          <a:p>
            <a:r>
              <a:rPr lang="en-US" sz="3200" dirty="0"/>
              <a:t>Four Different Responses among Evangelicals to Wokeness</a:t>
            </a:r>
          </a:p>
        </p:txBody>
      </p:sp>
      <p:sp>
        <p:nvSpPr>
          <p:cNvPr id="10" name="TextBox 9">
            <a:extLst>
              <a:ext uri="{FF2B5EF4-FFF2-40B4-BE49-F238E27FC236}">
                <a16:creationId xmlns:a16="http://schemas.microsoft.com/office/drawing/2014/main" id="{66CE1CB4-41D6-C24D-96C5-3B71E4947B5B}"/>
              </a:ext>
            </a:extLst>
          </p:cNvPr>
          <p:cNvSpPr txBox="1"/>
          <p:nvPr/>
        </p:nvSpPr>
        <p:spPr>
          <a:xfrm>
            <a:off x="762000" y="1421638"/>
            <a:ext cx="10768584" cy="4832092"/>
          </a:xfrm>
          <a:prstGeom prst="rect">
            <a:avLst/>
          </a:prstGeom>
          <a:noFill/>
        </p:spPr>
        <p:txBody>
          <a:bodyPr wrap="square" rtlCol="0">
            <a:spAutoFit/>
          </a:bodyPr>
          <a:lstStyle/>
          <a:p>
            <a:pPr marL="457200" indent="-457200">
              <a:buFont typeface="Arial" panose="020B0604020202020204" pitchFamily="34" charset="0"/>
              <a:buChar char="•"/>
            </a:pPr>
            <a:r>
              <a:rPr lang="en-US" sz="2800" dirty="0"/>
              <a:t>“This fourth group is the type that actively promotes CRT, wokeness, and intersectionality. </a:t>
            </a:r>
          </a:p>
          <a:p>
            <a:pPr marL="457200" indent="-457200">
              <a:buFont typeface="Arial" panose="020B0604020202020204" pitchFamily="34" charset="0"/>
              <a:buChar char="•"/>
            </a:pPr>
            <a:r>
              <a:rPr lang="en-US" sz="2800" dirty="0"/>
              <a:t>Pastors in this group charge “white” people to repent for their sins. </a:t>
            </a:r>
          </a:p>
          <a:p>
            <a:pPr marL="457200" indent="-457200">
              <a:buFont typeface="Arial" panose="020B0604020202020204" pitchFamily="34" charset="0"/>
              <a:buChar char="•"/>
            </a:pPr>
            <a:r>
              <a:rPr lang="en-US" sz="2800" dirty="0"/>
              <a:t>Leaders issue accusations against “white” Christians for being racist “white supremacists” due to their skin color. </a:t>
            </a:r>
          </a:p>
          <a:p>
            <a:pPr marL="457200" indent="-457200">
              <a:buFont typeface="Arial" panose="020B0604020202020204" pitchFamily="34" charset="0"/>
              <a:buChar char="•"/>
            </a:pPr>
            <a:r>
              <a:rPr lang="en-US" sz="2800" dirty="0"/>
              <a:t>Theologians in this group practice “standpoint epistemology,” compelling a racialized interpretive method rather than a theological one. </a:t>
            </a:r>
          </a:p>
          <a:p>
            <a:pPr marL="457200" indent="-457200">
              <a:buFont typeface="Arial" panose="020B0604020202020204" pitchFamily="34" charset="0"/>
              <a:buChar char="•"/>
            </a:pPr>
            <a:r>
              <a:rPr lang="en-US" sz="2800" dirty="0"/>
              <a:t>Lay believers network in their congregations to compel fellow members to go woke and shun and condemn those who do not do so.” (49)</a:t>
            </a:r>
          </a:p>
        </p:txBody>
      </p:sp>
    </p:spTree>
    <p:extLst>
      <p:ext uri="{BB962C8B-B14F-4D97-AF65-F5344CB8AC3E}">
        <p14:creationId xmlns:p14="http://schemas.microsoft.com/office/powerpoint/2010/main" val="3119081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F5D5E59-A949-594D-AA51-83ACEB592816}"/>
              </a:ext>
            </a:extLst>
          </p:cNvPr>
          <p:cNvSpPr>
            <a:spLocks noGrp="1"/>
          </p:cNvSpPr>
          <p:nvPr>
            <p:ph type="title"/>
          </p:nvPr>
        </p:nvSpPr>
        <p:spPr/>
        <p:txBody>
          <a:bodyPr>
            <a:normAutofit fontScale="90000"/>
          </a:bodyPr>
          <a:lstStyle/>
          <a:p>
            <a:r>
              <a:rPr lang="en-US" dirty="0"/>
              <a:t>Christianity and Wokeness: How the Social Justice Movement is Hijacking the Gospel – and the Way to Stop It</a:t>
            </a:r>
          </a:p>
        </p:txBody>
      </p:sp>
      <p:pic>
        <p:nvPicPr>
          <p:cNvPr id="10" name="Content Placeholder 9" descr="A person in a suit and tie&#10;&#10;Description automatically generated with medium confidence">
            <a:extLst>
              <a:ext uri="{FF2B5EF4-FFF2-40B4-BE49-F238E27FC236}">
                <a16:creationId xmlns:a16="http://schemas.microsoft.com/office/drawing/2014/main" id="{D19D5F83-2FDC-AC48-AF65-4285D64307C3}"/>
              </a:ext>
            </a:extLst>
          </p:cNvPr>
          <p:cNvPicPr>
            <a:picLocks noGrp="1" noChangeAspect="1"/>
          </p:cNvPicPr>
          <p:nvPr>
            <p:ph sz="half" idx="1"/>
          </p:nvPr>
        </p:nvPicPr>
        <p:blipFill>
          <a:blip r:embed="rId3"/>
          <a:stretch>
            <a:fillRect/>
          </a:stretch>
        </p:blipFill>
        <p:spPr>
          <a:xfrm>
            <a:off x="2568179" y="2087959"/>
            <a:ext cx="4007644" cy="4007644"/>
          </a:xfrm>
        </p:spPr>
      </p:pic>
      <p:pic>
        <p:nvPicPr>
          <p:cNvPr id="8" name="Content Placeholder 7" descr="Text&#10;&#10;Description automatically generated">
            <a:extLst>
              <a:ext uri="{FF2B5EF4-FFF2-40B4-BE49-F238E27FC236}">
                <a16:creationId xmlns:a16="http://schemas.microsoft.com/office/drawing/2014/main" id="{10CEF9F1-AEC4-E343-B8A1-F2795AB1F812}"/>
              </a:ext>
            </a:extLst>
          </p:cNvPr>
          <p:cNvPicPr>
            <a:picLocks noGrp="1" noChangeAspect="1"/>
          </p:cNvPicPr>
          <p:nvPr>
            <p:ph sz="half" idx="2"/>
          </p:nvPr>
        </p:nvPicPr>
        <p:blipFill>
          <a:blip r:embed="rId4"/>
          <a:stretch>
            <a:fillRect/>
          </a:stretch>
        </p:blipFill>
        <p:spPr>
          <a:xfrm>
            <a:off x="7620000" y="1553377"/>
            <a:ext cx="3271045" cy="4939498"/>
          </a:xfrm>
        </p:spPr>
      </p:pic>
    </p:spTree>
    <p:extLst>
      <p:ext uri="{BB962C8B-B14F-4D97-AF65-F5344CB8AC3E}">
        <p14:creationId xmlns:p14="http://schemas.microsoft.com/office/powerpoint/2010/main" val="5070526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C3A26E2-3975-F940-A3FC-A0563B64AF75}"/>
              </a:ext>
            </a:extLst>
          </p:cNvPr>
          <p:cNvSpPr>
            <a:spLocks noGrp="1"/>
          </p:cNvSpPr>
          <p:nvPr>
            <p:ph type="title"/>
          </p:nvPr>
        </p:nvSpPr>
        <p:spPr>
          <a:xfrm>
            <a:off x="838200" y="365125"/>
            <a:ext cx="10515600" cy="677291"/>
          </a:xfrm>
        </p:spPr>
        <p:txBody>
          <a:bodyPr>
            <a:normAutofit/>
          </a:bodyPr>
          <a:lstStyle/>
          <a:p>
            <a:r>
              <a:rPr lang="en-US" sz="2800" dirty="0"/>
              <a:t>How Should We Engage the “Convinced and Committed” among Us?</a:t>
            </a:r>
          </a:p>
        </p:txBody>
      </p:sp>
      <p:sp>
        <p:nvSpPr>
          <p:cNvPr id="6" name="Content Placeholder 5">
            <a:extLst>
              <a:ext uri="{FF2B5EF4-FFF2-40B4-BE49-F238E27FC236}">
                <a16:creationId xmlns:a16="http://schemas.microsoft.com/office/drawing/2014/main" id="{35D3933E-8BD6-F846-B7E5-7E48D0B5A558}"/>
              </a:ext>
            </a:extLst>
          </p:cNvPr>
          <p:cNvSpPr>
            <a:spLocks noGrp="1"/>
          </p:cNvSpPr>
          <p:nvPr>
            <p:ph idx="1"/>
          </p:nvPr>
        </p:nvSpPr>
        <p:spPr>
          <a:xfrm>
            <a:off x="838200" y="1106424"/>
            <a:ext cx="10515600" cy="5070539"/>
          </a:xfrm>
        </p:spPr>
        <p:txBody>
          <a:bodyPr>
            <a:normAutofit fontScale="92500" lnSpcReduction="10000"/>
          </a:bodyPr>
          <a:lstStyle/>
          <a:p>
            <a:r>
              <a:rPr lang="en-US" dirty="0"/>
              <a:t>“Wokeness is a different system entirely than Christianity. It is, in fact, “a different gospel.” But it is not just that. In the final evaluation, wokeness is not just </a:t>
            </a:r>
            <a:r>
              <a:rPr lang="en-US" i="1" dirty="0"/>
              <a:t>not the Gospel</a:t>
            </a:r>
            <a:r>
              <a:rPr lang="en-US" dirty="0"/>
              <a:t>. Wokeness is </a:t>
            </a:r>
            <a:r>
              <a:rPr lang="en-US" i="1" dirty="0"/>
              <a:t>anti-Gospel</a:t>
            </a:r>
            <a:r>
              <a:rPr lang="en-US" dirty="0"/>
              <a:t>.” (51)</a:t>
            </a:r>
          </a:p>
          <a:p>
            <a:r>
              <a:rPr lang="en-US" dirty="0"/>
              <a:t>“This means that the first task of Christian witness regarding other systems is not to show how God and a sinful world are the same; the first task is to make clear how God and everything else are distinct.” </a:t>
            </a:r>
          </a:p>
          <a:p>
            <a:r>
              <a:rPr lang="en-US" dirty="0"/>
              <a:t>Remember: Christianity is the true system!</a:t>
            </a:r>
          </a:p>
          <a:p>
            <a:r>
              <a:rPr lang="en-US" dirty="0"/>
              <a:t>Colossians 2:8 – “see to it that no one takes you captive by philosophy and empty deceit”</a:t>
            </a:r>
          </a:p>
          <a:p>
            <a:r>
              <a:rPr lang="en-US" dirty="0"/>
              <a:t>“This means that we must practice cultural deconstruction, analyzing and critiquing an unbiblical system, in order to do Gospel reconstruction, such that we think all our thoughts according to biblical teaching and the contours of sound doctrinal reasoning, not worldly arguments or worldviews.” (52)</a:t>
            </a:r>
          </a:p>
        </p:txBody>
      </p:sp>
    </p:spTree>
    <p:extLst>
      <p:ext uri="{BB962C8B-B14F-4D97-AF65-F5344CB8AC3E}">
        <p14:creationId xmlns:p14="http://schemas.microsoft.com/office/powerpoint/2010/main" val="849750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802BF7-1C12-BC4C-B678-24038FA0A60B}"/>
              </a:ext>
            </a:extLst>
          </p:cNvPr>
          <p:cNvSpPr>
            <a:spLocks noGrp="1"/>
          </p:cNvSpPr>
          <p:nvPr>
            <p:ph type="title"/>
          </p:nvPr>
        </p:nvSpPr>
        <p:spPr>
          <a:xfrm>
            <a:off x="838200" y="365125"/>
            <a:ext cx="10515600" cy="576707"/>
          </a:xfrm>
        </p:spPr>
        <p:txBody>
          <a:bodyPr/>
          <a:lstStyle/>
          <a:p>
            <a:r>
              <a:rPr kumimoji="0" lang="en-US" sz="2800" b="0" i="0" u="none" strike="noStrike" kern="1200" cap="none" spc="0" normalizeH="0" baseline="0" noProof="0" dirty="0">
                <a:ln>
                  <a:noFill/>
                </a:ln>
                <a:solidFill>
                  <a:prstClr val="black"/>
                </a:solidFill>
                <a:effectLst/>
                <a:uLnTx/>
                <a:uFillTx/>
                <a:latin typeface="Calibri Light" panose="020F0302020204030204"/>
                <a:ea typeface="+mj-ea"/>
                <a:cs typeface="+mj-cs"/>
              </a:rPr>
              <a:t>How Should We Engage the “Convinced and Committed” among Us?</a:t>
            </a:r>
            <a:endParaRPr lang="en-US" dirty="0"/>
          </a:p>
        </p:txBody>
      </p:sp>
      <p:sp>
        <p:nvSpPr>
          <p:cNvPr id="3" name="Content Placeholder 2">
            <a:extLst>
              <a:ext uri="{FF2B5EF4-FFF2-40B4-BE49-F238E27FC236}">
                <a16:creationId xmlns:a16="http://schemas.microsoft.com/office/drawing/2014/main" id="{D01DFB25-2AA9-0C41-AC21-A140A101C6DA}"/>
              </a:ext>
            </a:extLst>
          </p:cNvPr>
          <p:cNvSpPr>
            <a:spLocks noGrp="1"/>
          </p:cNvSpPr>
          <p:nvPr>
            <p:ph idx="1"/>
          </p:nvPr>
        </p:nvSpPr>
        <p:spPr>
          <a:xfrm>
            <a:off x="838200" y="1170432"/>
            <a:ext cx="10515600" cy="5006531"/>
          </a:xfrm>
        </p:spPr>
        <p:txBody>
          <a:bodyPr>
            <a:normAutofit fontScale="92500" lnSpcReduction="20000"/>
          </a:bodyPr>
          <a:lstStyle/>
          <a:p>
            <a:r>
              <a:rPr lang="en-US" dirty="0"/>
              <a:t>“Paul’s mission was, in love, to destroy strongholds, expose unbelief, rebuke false ideologies, and above all preach Christ crucified and raised for us.” (53)</a:t>
            </a:r>
          </a:p>
          <a:p>
            <a:r>
              <a:rPr lang="en-US" dirty="0"/>
              <a:t>“As we pray for those promoting wokeness, and as we speak the truth in lover per Ephesians 4:15, we must seek the repentance and recovery of such individuals.” </a:t>
            </a:r>
          </a:p>
          <a:p>
            <a:r>
              <a:rPr lang="en-US" dirty="0"/>
              <a:t>“Though it will pain us greatly, excommunication must be enacted for those who, after going through the Matthew 18 steps, do not repent of teaching CRT, wokeness, and intersectionality.</a:t>
            </a:r>
          </a:p>
          <a:p>
            <a:r>
              <a:rPr lang="en-US" dirty="0"/>
              <a:t>At the institutional level, the same principle applies. Houses divided cannot stand. Trustees, voting members, organizational leaders, educational boards, and so on must not tolerate the spread of wokeness any longer. </a:t>
            </a:r>
          </a:p>
          <a:p>
            <a:r>
              <a:rPr lang="en-US" dirty="0"/>
              <a:t>The hour is late. The time for repentance and change is now – or else we will not have churches and seminaries and institutions and organizations left to defend.” (54)</a:t>
            </a:r>
          </a:p>
        </p:txBody>
      </p:sp>
    </p:spTree>
    <p:extLst>
      <p:ext uri="{BB962C8B-B14F-4D97-AF65-F5344CB8AC3E}">
        <p14:creationId xmlns:p14="http://schemas.microsoft.com/office/powerpoint/2010/main" val="32193889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0CB6B41-E5CC-3848-A0BC-83A925F689E9}"/>
              </a:ext>
            </a:extLst>
          </p:cNvPr>
          <p:cNvPicPr>
            <a:picLocks noChangeAspect="1"/>
          </p:cNvPicPr>
          <p:nvPr/>
        </p:nvPicPr>
        <p:blipFill>
          <a:blip r:embed="rId3"/>
          <a:stretch>
            <a:fillRect/>
          </a:stretch>
        </p:blipFill>
        <p:spPr>
          <a:xfrm>
            <a:off x="300681" y="1459642"/>
            <a:ext cx="3455773" cy="827946"/>
          </a:xfrm>
          <a:prstGeom prst="rect">
            <a:avLst/>
          </a:prstGeom>
        </p:spPr>
      </p:pic>
      <p:pic>
        <p:nvPicPr>
          <p:cNvPr id="3" name="Picture 2">
            <a:extLst>
              <a:ext uri="{FF2B5EF4-FFF2-40B4-BE49-F238E27FC236}">
                <a16:creationId xmlns:a16="http://schemas.microsoft.com/office/drawing/2014/main" id="{28268CE3-DB67-4F42-B223-AB3431D0C13B}"/>
              </a:ext>
            </a:extLst>
          </p:cNvPr>
          <p:cNvPicPr>
            <a:picLocks noChangeAspect="1"/>
          </p:cNvPicPr>
          <p:nvPr/>
        </p:nvPicPr>
        <p:blipFill>
          <a:blip r:embed="rId4"/>
          <a:stretch>
            <a:fillRect/>
          </a:stretch>
        </p:blipFill>
        <p:spPr>
          <a:xfrm>
            <a:off x="3247253" y="620583"/>
            <a:ext cx="38100" cy="2997200"/>
          </a:xfrm>
          <a:prstGeom prst="rect">
            <a:avLst/>
          </a:prstGeom>
        </p:spPr>
      </p:pic>
      <p:sp>
        <p:nvSpPr>
          <p:cNvPr id="5" name="TextBox 4">
            <a:extLst>
              <a:ext uri="{FF2B5EF4-FFF2-40B4-BE49-F238E27FC236}">
                <a16:creationId xmlns:a16="http://schemas.microsoft.com/office/drawing/2014/main" id="{13B38C43-A4E5-7C4A-AACF-BD3182158007}"/>
              </a:ext>
            </a:extLst>
          </p:cNvPr>
          <p:cNvSpPr txBox="1"/>
          <p:nvPr/>
        </p:nvSpPr>
        <p:spPr>
          <a:xfrm>
            <a:off x="3640140" y="856427"/>
            <a:ext cx="7820796" cy="2862322"/>
          </a:xfrm>
          <a:prstGeom prst="rect">
            <a:avLst/>
          </a:prstGeom>
          <a:noFill/>
        </p:spPr>
        <p:txBody>
          <a:bodyPr wrap="square" rtlCol="0">
            <a:spAutoFit/>
          </a:bodyPr>
          <a:lstStyle/>
          <a:p>
            <a:r>
              <a:rPr lang="en-US" sz="6000" dirty="0">
                <a:ea typeface="Palatino" pitchFamily="2" charset="77"/>
              </a:rPr>
              <a:t>4. Why is Wokeness an Ungodly System?</a:t>
            </a:r>
          </a:p>
          <a:p>
            <a:r>
              <a:rPr lang="en-US" sz="6000" dirty="0">
                <a:ea typeface="Palatino" pitchFamily="2" charset="77"/>
              </a:rPr>
              <a:t>(Theological Issues)</a:t>
            </a:r>
          </a:p>
        </p:txBody>
      </p:sp>
    </p:spTree>
    <p:extLst>
      <p:ext uri="{BB962C8B-B14F-4D97-AF65-F5344CB8AC3E}">
        <p14:creationId xmlns:p14="http://schemas.microsoft.com/office/powerpoint/2010/main" val="9528208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a:extLst>
              <a:ext uri="{FF2B5EF4-FFF2-40B4-BE49-F238E27FC236}">
                <a16:creationId xmlns:a16="http://schemas.microsoft.com/office/drawing/2014/main" id="{B564D23D-9012-764D-8C37-E364DB9D9A24}"/>
              </a:ext>
            </a:extLst>
          </p:cNvPr>
          <p:cNvSpPr>
            <a:spLocks noGrp="1"/>
          </p:cNvSpPr>
          <p:nvPr>
            <p:ph type="subTitle" idx="1"/>
          </p:nvPr>
        </p:nvSpPr>
        <p:spPr>
          <a:xfrm>
            <a:off x="1568450" y="935038"/>
            <a:ext cx="9144000" cy="1655762"/>
          </a:xfrm>
          <a:ln w="57150">
            <a:solidFill>
              <a:schemeClr val="tx1"/>
            </a:solidFill>
          </a:ln>
        </p:spPr>
        <p:txBody>
          <a:bodyPr>
            <a:normAutofit/>
          </a:bodyPr>
          <a:lstStyle/>
          <a:p>
            <a:r>
              <a:rPr lang="en-US" sz="3600" dirty="0"/>
              <a:t>“First, wokeness tweaks the doctrine of humanity, losing sight of the </a:t>
            </a:r>
            <a:r>
              <a:rPr lang="en-US" sz="3600" i="1" dirty="0"/>
              <a:t>imago Dei </a:t>
            </a:r>
            <a:r>
              <a:rPr lang="en-US" sz="3600" dirty="0"/>
              <a:t>as our constituent identity”</a:t>
            </a:r>
          </a:p>
        </p:txBody>
      </p:sp>
      <p:sp>
        <p:nvSpPr>
          <p:cNvPr id="6" name="TextBox 5">
            <a:extLst>
              <a:ext uri="{FF2B5EF4-FFF2-40B4-BE49-F238E27FC236}">
                <a16:creationId xmlns:a16="http://schemas.microsoft.com/office/drawing/2014/main" id="{48219D98-E292-7B48-8A99-5206F8A06C20}"/>
              </a:ext>
            </a:extLst>
          </p:cNvPr>
          <p:cNvSpPr txBox="1"/>
          <p:nvPr/>
        </p:nvSpPr>
        <p:spPr>
          <a:xfrm>
            <a:off x="1568450" y="2755900"/>
            <a:ext cx="9055100" cy="3539430"/>
          </a:xfrm>
          <a:prstGeom prst="rect">
            <a:avLst/>
          </a:prstGeom>
          <a:noFill/>
        </p:spPr>
        <p:txBody>
          <a:bodyPr wrap="square" rtlCol="0">
            <a:spAutoFit/>
          </a:bodyPr>
          <a:lstStyle/>
          <a:p>
            <a:pPr marL="457200" indent="-457200">
              <a:buFont typeface="Arial" panose="020B0604020202020204" pitchFamily="34" charset="0"/>
              <a:buChar char="•"/>
            </a:pPr>
            <a:r>
              <a:rPr lang="en-US" sz="3200" dirty="0"/>
              <a:t> “The image of God is the ground of our positive anthropological unity as the human race.” (59)</a:t>
            </a:r>
          </a:p>
          <a:p>
            <a:pPr marL="457200" indent="-457200">
              <a:buFont typeface="Arial" panose="020B0604020202020204" pitchFamily="34" charset="0"/>
              <a:buChar char="•"/>
            </a:pPr>
            <a:r>
              <a:rPr lang="en-US" sz="3200" dirty="0"/>
              <a:t>We are one human race, created as male and female. </a:t>
            </a:r>
          </a:p>
          <a:p>
            <a:pPr marL="457200" indent="-457200">
              <a:buFont typeface="Arial" panose="020B0604020202020204" pitchFamily="34" charset="0"/>
              <a:buChar char="•"/>
            </a:pPr>
            <a:r>
              <a:rPr lang="en-US" sz="3200" dirty="0"/>
              <a:t>Therefore, the idea of different “races” is not grounded in reality and the belief in more than two genders has no basis in fact.</a:t>
            </a:r>
          </a:p>
        </p:txBody>
      </p:sp>
    </p:spTree>
    <p:extLst>
      <p:ext uri="{BB962C8B-B14F-4D97-AF65-F5344CB8AC3E}">
        <p14:creationId xmlns:p14="http://schemas.microsoft.com/office/powerpoint/2010/main" val="318861672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a:extLst>
              <a:ext uri="{FF2B5EF4-FFF2-40B4-BE49-F238E27FC236}">
                <a16:creationId xmlns:a16="http://schemas.microsoft.com/office/drawing/2014/main" id="{B564D23D-9012-764D-8C37-E364DB9D9A24}"/>
              </a:ext>
            </a:extLst>
          </p:cNvPr>
          <p:cNvSpPr>
            <a:spLocks noGrp="1"/>
          </p:cNvSpPr>
          <p:nvPr>
            <p:ph type="subTitle" idx="1"/>
          </p:nvPr>
        </p:nvSpPr>
        <p:spPr>
          <a:xfrm>
            <a:off x="1568450" y="935038"/>
            <a:ext cx="9144000" cy="1655762"/>
          </a:xfrm>
          <a:ln w="57150">
            <a:solidFill>
              <a:schemeClr val="tx1"/>
            </a:solidFill>
          </a:ln>
        </p:spPr>
        <p:txBody>
          <a:bodyPr>
            <a:normAutofit/>
          </a:bodyPr>
          <a:lstStyle/>
          <a:p>
            <a:r>
              <a:rPr lang="en-US" sz="3600" dirty="0"/>
              <a:t>“Second, Wokeness unhelpfully groups people according to “whiteness,” a deeply problematic concept.”</a:t>
            </a:r>
          </a:p>
        </p:txBody>
      </p:sp>
      <p:sp>
        <p:nvSpPr>
          <p:cNvPr id="6" name="TextBox 5">
            <a:extLst>
              <a:ext uri="{FF2B5EF4-FFF2-40B4-BE49-F238E27FC236}">
                <a16:creationId xmlns:a16="http://schemas.microsoft.com/office/drawing/2014/main" id="{48219D98-E292-7B48-8A99-5206F8A06C20}"/>
              </a:ext>
            </a:extLst>
          </p:cNvPr>
          <p:cNvSpPr txBox="1"/>
          <p:nvPr/>
        </p:nvSpPr>
        <p:spPr>
          <a:xfrm>
            <a:off x="1568450" y="2755900"/>
            <a:ext cx="9055100" cy="4031873"/>
          </a:xfrm>
          <a:prstGeom prst="rect">
            <a:avLst/>
          </a:prstGeom>
          <a:noFill/>
        </p:spPr>
        <p:txBody>
          <a:bodyPr wrap="square" rtlCol="0">
            <a:spAutoFit/>
          </a:bodyPr>
          <a:lstStyle/>
          <a:p>
            <a:pPr marL="457200" indent="-457200">
              <a:buFont typeface="Arial" panose="020B0604020202020204" pitchFamily="34" charset="0"/>
              <a:buChar char="•"/>
            </a:pPr>
            <a:r>
              <a:rPr lang="en-US" sz="3200" dirty="0"/>
              <a:t> “Wokeness argues that “white” people are “oppressors.” They foster “white supremacy” at all times, and in fact cannot help but to do so.” (61)</a:t>
            </a:r>
          </a:p>
          <a:p>
            <a:pPr marL="457200" indent="-457200">
              <a:buFont typeface="Arial" panose="020B0604020202020204" pitchFamily="34" charset="0"/>
              <a:buChar char="•"/>
            </a:pPr>
            <a:r>
              <a:rPr lang="en-US" sz="3200" dirty="0"/>
              <a:t>There are no biblical grounds for such a view</a:t>
            </a:r>
          </a:p>
          <a:p>
            <a:pPr marL="457200" indent="-457200">
              <a:buFont typeface="Arial" panose="020B0604020202020204" pitchFamily="34" charset="0"/>
              <a:buChar char="•"/>
            </a:pPr>
            <a:r>
              <a:rPr lang="en-US" sz="3200" dirty="0"/>
              <a:t>There is no such thing as “whiteness”</a:t>
            </a:r>
          </a:p>
          <a:p>
            <a:pPr marL="457200" indent="-457200">
              <a:buFont typeface="Arial" panose="020B0604020202020204" pitchFamily="34" charset="0"/>
              <a:buChar char="•"/>
            </a:pPr>
            <a:r>
              <a:rPr lang="en-US" sz="3200" dirty="0"/>
              <a:t>This tries to make a fictional “horizontal transgression against men of greater import than vertical transgression against God.” (62)</a:t>
            </a:r>
          </a:p>
        </p:txBody>
      </p:sp>
    </p:spTree>
    <p:extLst>
      <p:ext uri="{BB962C8B-B14F-4D97-AF65-F5344CB8AC3E}">
        <p14:creationId xmlns:p14="http://schemas.microsoft.com/office/powerpoint/2010/main" val="23395486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a:extLst>
              <a:ext uri="{FF2B5EF4-FFF2-40B4-BE49-F238E27FC236}">
                <a16:creationId xmlns:a16="http://schemas.microsoft.com/office/drawing/2014/main" id="{B564D23D-9012-764D-8C37-E364DB9D9A24}"/>
              </a:ext>
            </a:extLst>
          </p:cNvPr>
          <p:cNvSpPr>
            <a:spLocks noGrp="1"/>
          </p:cNvSpPr>
          <p:nvPr>
            <p:ph type="subTitle" idx="1"/>
          </p:nvPr>
        </p:nvSpPr>
        <p:spPr>
          <a:xfrm>
            <a:off x="1568450" y="935038"/>
            <a:ext cx="9144000" cy="1249362"/>
          </a:xfrm>
          <a:ln w="57150">
            <a:solidFill>
              <a:schemeClr val="tx1"/>
            </a:solidFill>
          </a:ln>
        </p:spPr>
        <p:txBody>
          <a:bodyPr>
            <a:normAutofit/>
          </a:bodyPr>
          <a:lstStyle/>
          <a:p>
            <a:r>
              <a:rPr lang="en-US" sz="3600" dirty="0"/>
              <a:t>“Third, wokeness actually foments the very sin it presumes to critique: “racism.”</a:t>
            </a:r>
          </a:p>
        </p:txBody>
      </p:sp>
      <p:sp>
        <p:nvSpPr>
          <p:cNvPr id="6" name="TextBox 5">
            <a:extLst>
              <a:ext uri="{FF2B5EF4-FFF2-40B4-BE49-F238E27FC236}">
                <a16:creationId xmlns:a16="http://schemas.microsoft.com/office/drawing/2014/main" id="{48219D98-E292-7B48-8A99-5206F8A06C20}"/>
              </a:ext>
            </a:extLst>
          </p:cNvPr>
          <p:cNvSpPr txBox="1"/>
          <p:nvPr/>
        </p:nvSpPr>
        <p:spPr>
          <a:xfrm>
            <a:off x="1568450" y="2755900"/>
            <a:ext cx="9055100" cy="4031873"/>
          </a:xfrm>
          <a:prstGeom prst="rect">
            <a:avLst/>
          </a:prstGeom>
          <a:noFill/>
        </p:spPr>
        <p:txBody>
          <a:bodyPr wrap="square" rtlCol="0">
            <a:spAutoFit/>
          </a:bodyPr>
          <a:lstStyle/>
          <a:p>
            <a:pPr marL="457200" indent="-457200">
              <a:buFont typeface="Arial" panose="020B0604020202020204" pitchFamily="34" charset="0"/>
              <a:buChar char="•"/>
            </a:pPr>
            <a:r>
              <a:rPr lang="en-US" sz="3200" dirty="0"/>
              <a:t>In CRT thinking, “the only remedy to racist discrimination is antiracist discrimination.” (</a:t>
            </a:r>
            <a:r>
              <a:rPr lang="en-US" sz="3200" dirty="0" err="1"/>
              <a:t>Ibram</a:t>
            </a:r>
            <a:r>
              <a:rPr lang="en-US" sz="3200" dirty="0"/>
              <a:t> X. </a:t>
            </a:r>
            <a:r>
              <a:rPr lang="en-US" sz="3200" dirty="0" err="1"/>
              <a:t>Kendi</a:t>
            </a:r>
            <a:r>
              <a:rPr lang="en-US" sz="3200" dirty="0"/>
              <a:t>, 67)</a:t>
            </a:r>
          </a:p>
          <a:p>
            <a:pPr marL="457200" indent="-457200">
              <a:buFont typeface="Arial" panose="020B0604020202020204" pitchFamily="34" charset="0"/>
              <a:buChar char="•"/>
            </a:pPr>
            <a:r>
              <a:rPr lang="en-US" sz="3200" dirty="0"/>
              <a:t>Thus, “the solution to the problem of racial prejudice </a:t>
            </a:r>
            <a:r>
              <a:rPr lang="en-US" sz="3200" i="1" dirty="0"/>
              <a:t>is</a:t>
            </a:r>
            <a:r>
              <a:rPr lang="en-US" sz="3200" dirty="0"/>
              <a:t> prejudice, just of a different kind.” (67)</a:t>
            </a:r>
          </a:p>
          <a:p>
            <a:pPr marL="457200" indent="-457200">
              <a:buFont typeface="Arial" panose="020B0604020202020204" pitchFamily="34" charset="0"/>
              <a:buChar char="•"/>
            </a:pPr>
            <a:r>
              <a:rPr lang="en-US" sz="3200" dirty="0"/>
              <a:t>This is contradictory and unsound reasoning</a:t>
            </a:r>
          </a:p>
          <a:p>
            <a:pPr marL="457200" indent="-457200">
              <a:buFont typeface="Arial" panose="020B0604020202020204" pitchFamily="34" charset="0"/>
              <a:buChar char="•"/>
            </a:pPr>
            <a:r>
              <a:rPr lang="en-US" sz="3200" dirty="0"/>
              <a:t>“Wokeness promises justice but begets injustice.” (67) </a:t>
            </a:r>
          </a:p>
        </p:txBody>
      </p:sp>
    </p:spTree>
    <p:extLst>
      <p:ext uri="{BB962C8B-B14F-4D97-AF65-F5344CB8AC3E}">
        <p14:creationId xmlns:p14="http://schemas.microsoft.com/office/powerpoint/2010/main" val="36453098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a:extLst>
              <a:ext uri="{FF2B5EF4-FFF2-40B4-BE49-F238E27FC236}">
                <a16:creationId xmlns:a16="http://schemas.microsoft.com/office/drawing/2014/main" id="{B564D23D-9012-764D-8C37-E364DB9D9A24}"/>
              </a:ext>
            </a:extLst>
          </p:cNvPr>
          <p:cNvSpPr>
            <a:spLocks noGrp="1"/>
          </p:cNvSpPr>
          <p:nvPr>
            <p:ph type="subTitle" idx="1"/>
          </p:nvPr>
        </p:nvSpPr>
        <p:spPr>
          <a:xfrm>
            <a:off x="1568450" y="935038"/>
            <a:ext cx="9144000" cy="1655762"/>
          </a:xfrm>
          <a:ln w="57150">
            <a:solidFill>
              <a:schemeClr val="tx1"/>
            </a:solidFill>
          </a:ln>
        </p:spPr>
        <p:txBody>
          <a:bodyPr>
            <a:normAutofit/>
          </a:bodyPr>
          <a:lstStyle/>
          <a:p>
            <a:r>
              <a:rPr lang="en-US" sz="3600" dirty="0"/>
              <a:t>“Fourth, wokeness treats people as “oppressors” and “oppressed” due to skin color and power dynamics”</a:t>
            </a:r>
          </a:p>
        </p:txBody>
      </p:sp>
      <p:sp>
        <p:nvSpPr>
          <p:cNvPr id="6" name="TextBox 5">
            <a:extLst>
              <a:ext uri="{FF2B5EF4-FFF2-40B4-BE49-F238E27FC236}">
                <a16:creationId xmlns:a16="http://schemas.microsoft.com/office/drawing/2014/main" id="{48219D98-E292-7B48-8A99-5206F8A06C20}"/>
              </a:ext>
            </a:extLst>
          </p:cNvPr>
          <p:cNvSpPr txBox="1"/>
          <p:nvPr/>
        </p:nvSpPr>
        <p:spPr>
          <a:xfrm>
            <a:off x="1568450" y="2755900"/>
            <a:ext cx="9055100" cy="4031873"/>
          </a:xfrm>
          <a:prstGeom prst="rect">
            <a:avLst/>
          </a:prstGeom>
          <a:noFill/>
        </p:spPr>
        <p:txBody>
          <a:bodyPr wrap="square" rtlCol="0">
            <a:spAutoFit/>
          </a:bodyPr>
          <a:lstStyle/>
          <a:p>
            <a:pPr marL="457200" indent="-457200">
              <a:buFont typeface="Arial" panose="020B0604020202020204" pitchFamily="34" charset="0"/>
              <a:buChar char="•"/>
            </a:pPr>
            <a:r>
              <a:rPr lang="en-US" sz="3200" dirty="0"/>
              <a:t>“In biblical terms, this invention was unfounded. It is not skin color that makes us either evil or righteous, nor is it one’s heritage. Instead, we are all fallen in Adam.” (70)</a:t>
            </a:r>
          </a:p>
          <a:p>
            <a:pPr marL="457200" indent="-457200">
              <a:buFont typeface="Arial" panose="020B0604020202020204" pitchFamily="34" charset="0"/>
              <a:buChar char="•"/>
            </a:pPr>
            <a:r>
              <a:rPr lang="en-US" sz="3200" dirty="0"/>
              <a:t>There are only two humanities: In Adam we are in need of divine rescue; in Christ “we are redeemed and remade in the image of the true image-bearer to look like Him.” (69)</a:t>
            </a:r>
          </a:p>
        </p:txBody>
      </p:sp>
    </p:spTree>
    <p:extLst>
      <p:ext uri="{BB962C8B-B14F-4D97-AF65-F5344CB8AC3E}">
        <p14:creationId xmlns:p14="http://schemas.microsoft.com/office/powerpoint/2010/main" val="201911468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a:extLst>
              <a:ext uri="{FF2B5EF4-FFF2-40B4-BE49-F238E27FC236}">
                <a16:creationId xmlns:a16="http://schemas.microsoft.com/office/drawing/2014/main" id="{B564D23D-9012-764D-8C37-E364DB9D9A24}"/>
              </a:ext>
            </a:extLst>
          </p:cNvPr>
          <p:cNvSpPr>
            <a:spLocks noGrp="1"/>
          </p:cNvSpPr>
          <p:nvPr>
            <p:ph type="subTitle" idx="1"/>
          </p:nvPr>
        </p:nvSpPr>
        <p:spPr>
          <a:xfrm>
            <a:off x="1568450" y="655638"/>
            <a:ext cx="9144000" cy="1211262"/>
          </a:xfrm>
          <a:ln w="57150">
            <a:solidFill>
              <a:schemeClr val="tx1"/>
            </a:solidFill>
          </a:ln>
        </p:spPr>
        <p:txBody>
          <a:bodyPr>
            <a:normAutofit/>
          </a:bodyPr>
          <a:lstStyle/>
          <a:p>
            <a:r>
              <a:rPr lang="en-US" sz="3600" dirty="0"/>
              <a:t>“Fifth, wokeness traps us in a cycle of anger and victimhood”</a:t>
            </a:r>
          </a:p>
        </p:txBody>
      </p:sp>
      <p:sp>
        <p:nvSpPr>
          <p:cNvPr id="6" name="TextBox 5">
            <a:extLst>
              <a:ext uri="{FF2B5EF4-FFF2-40B4-BE49-F238E27FC236}">
                <a16:creationId xmlns:a16="http://schemas.microsoft.com/office/drawing/2014/main" id="{48219D98-E292-7B48-8A99-5206F8A06C20}"/>
              </a:ext>
            </a:extLst>
          </p:cNvPr>
          <p:cNvSpPr txBox="1"/>
          <p:nvPr/>
        </p:nvSpPr>
        <p:spPr>
          <a:xfrm>
            <a:off x="1568450" y="2184400"/>
            <a:ext cx="9055100" cy="4524315"/>
          </a:xfrm>
          <a:prstGeom prst="rect">
            <a:avLst/>
          </a:prstGeom>
          <a:noFill/>
        </p:spPr>
        <p:txBody>
          <a:bodyPr wrap="square" rtlCol="0">
            <a:spAutoFit/>
          </a:bodyPr>
          <a:lstStyle/>
          <a:p>
            <a:pPr marL="457200" indent="-457200">
              <a:buFont typeface="Arial" panose="020B0604020202020204" pitchFamily="34" charset="0"/>
              <a:buChar char="•"/>
            </a:pPr>
            <a:r>
              <a:rPr lang="en-US" sz="3200" dirty="0"/>
              <a:t> “Wokeness marches under the banner of tolerance, unity, and progress.” (71)</a:t>
            </a:r>
          </a:p>
          <a:p>
            <a:pPr marL="457200" indent="-457200">
              <a:buFont typeface="Arial" panose="020B0604020202020204" pitchFamily="34" charset="0"/>
              <a:buChar char="•"/>
            </a:pPr>
            <a:r>
              <a:rPr lang="en-US" sz="3200" dirty="0"/>
              <a:t>“But remember this: No ungodly system truly fosters such virtues…. Only the Gospel of divine grace saves the soul.”</a:t>
            </a:r>
          </a:p>
          <a:p>
            <a:pPr marL="457200" indent="-457200">
              <a:buFont typeface="Arial" panose="020B0604020202020204" pitchFamily="34" charset="0"/>
              <a:buChar char="•"/>
            </a:pPr>
            <a:r>
              <a:rPr lang="en-US" sz="3200" dirty="0"/>
              <a:t>“Wokeness does not create peace; it creates division, terrible division.” </a:t>
            </a:r>
          </a:p>
          <a:p>
            <a:pPr marL="457200" indent="-457200">
              <a:buFont typeface="Arial" panose="020B0604020202020204" pitchFamily="34" charset="0"/>
              <a:buChar char="•"/>
            </a:pPr>
            <a:r>
              <a:rPr lang="en-US" sz="3200" dirty="0"/>
              <a:t>The embrace of wokeness means an embrace of grievance, anger, and hostility.” (71)</a:t>
            </a:r>
          </a:p>
        </p:txBody>
      </p:sp>
    </p:spTree>
    <p:extLst>
      <p:ext uri="{BB962C8B-B14F-4D97-AF65-F5344CB8AC3E}">
        <p14:creationId xmlns:p14="http://schemas.microsoft.com/office/powerpoint/2010/main" val="379252601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a:extLst>
              <a:ext uri="{FF2B5EF4-FFF2-40B4-BE49-F238E27FC236}">
                <a16:creationId xmlns:a16="http://schemas.microsoft.com/office/drawing/2014/main" id="{B564D23D-9012-764D-8C37-E364DB9D9A24}"/>
              </a:ext>
            </a:extLst>
          </p:cNvPr>
          <p:cNvSpPr>
            <a:spLocks noGrp="1"/>
          </p:cNvSpPr>
          <p:nvPr>
            <p:ph type="subTitle" idx="1"/>
          </p:nvPr>
        </p:nvSpPr>
        <p:spPr>
          <a:xfrm>
            <a:off x="1568450" y="630238"/>
            <a:ext cx="9144000" cy="1655762"/>
          </a:xfrm>
          <a:ln w="57150">
            <a:solidFill>
              <a:schemeClr val="tx1"/>
            </a:solidFill>
          </a:ln>
        </p:spPr>
        <p:txBody>
          <a:bodyPr>
            <a:normAutofit/>
          </a:bodyPr>
          <a:lstStyle/>
          <a:p>
            <a:r>
              <a:rPr lang="en-US" sz="3600" dirty="0"/>
              <a:t>“Sixth, wokeness gives approval to evil – both in the public square and in rejecting God’s design for the sexes. </a:t>
            </a:r>
          </a:p>
        </p:txBody>
      </p:sp>
      <p:sp>
        <p:nvSpPr>
          <p:cNvPr id="6" name="TextBox 5">
            <a:extLst>
              <a:ext uri="{FF2B5EF4-FFF2-40B4-BE49-F238E27FC236}">
                <a16:creationId xmlns:a16="http://schemas.microsoft.com/office/drawing/2014/main" id="{48219D98-E292-7B48-8A99-5206F8A06C20}"/>
              </a:ext>
            </a:extLst>
          </p:cNvPr>
          <p:cNvSpPr txBox="1"/>
          <p:nvPr/>
        </p:nvSpPr>
        <p:spPr>
          <a:xfrm>
            <a:off x="1568450" y="2501900"/>
            <a:ext cx="9055100" cy="3785652"/>
          </a:xfrm>
          <a:prstGeom prst="rect">
            <a:avLst/>
          </a:prstGeom>
          <a:noFill/>
        </p:spPr>
        <p:txBody>
          <a:bodyPr wrap="square" rtlCol="0">
            <a:spAutoFit/>
          </a:bodyPr>
          <a:lstStyle/>
          <a:p>
            <a:pPr marL="457200" indent="-457200">
              <a:buFont typeface="Arial" panose="020B0604020202020204" pitchFamily="34" charset="0"/>
              <a:buChar char="•"/>
            </a:pPr>
            <a:r>
              <a:rPr lang="en-US" sz="2400" dirty="0"/>
              <a:t> “Claiming what Scripture teaches – that God has made every person either a man or a woman for His glory and our joy – is seen as oppressive cisgender heteronormativity that does violence to sexual minorities and the genderqueer.” </a:t>
            </a:r>
          </a:p>
          <a:p>
            <a:pPr marL="457200" indent="-457200">
              <a:buFont typeface="Arial" panose="020B0604020202020204" pitchFamily="34" charset="0"/>
              <a:buChar char="•"/>
            </a:pPr>
            <a:r>
              <a:rPr lang="en-US" sz="2400" dirty="0"/>
              <a:t>“In supporting homosexuality, transgenderism, and the demise of the natural family, BLM aligns itself in the starkest terms against God’s creation order. Scripture is clear that homosexuality and gender-bending are sins not only against God’s will, but against God’s design. God’s judgment comes upon all who embrace such evil (see Romans 1).” (76)</a:t>
            </a:r>
          </a:p>
        </p:txBody>
      </p:sp>
    </p:spTree>
    <p:extLst>
      <p:ext uri="{BB962C8B-B14F-4D97-AF65-F5344CB8AC3E}">
        <p14:creationId xmlns:p14="http://schemas.microsoft.com/office/powerpoint/2010/main" val="293705952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a:extLst>
              <a:ext uri="{FF2B5EF4-FFF2-40B4-BE49-F238E27FC236}">
                <a16:creationId xmlns:a16="http://schemas.microsoft.com/office/drawing/2014/main" id="{B564D23D-9012-764D-8C37-E364DB9D9A24}"/>
              </a:ext>
            </a:extLst>
          </p:cNvPr>
          <p:cNvSpPr>
            <a:spLocks noGrp="1"/>
          </p:cNvSpPr>
          <p:nvPr>
            <p:ph type="subTitle" idx="1"/>
          </p:nvPr>
        </p:nvSpPr>
        <p:spPr>
          <a:xfrm>
            <a:off x="1568450" y="935038"/>
            <a:ext cx="9144000" cy="1655762"/>
          </a:xfrm>
          <a:ln w="57150">
            <a:solidFill>
              <a:schemeClr val="tx1"/>
            </a:solidFill>
          </a:ln>
        </p:spPr>
        <p:txBody>
          <a:bodyPr>
            <a:normAutofit/>
          </a:bodyPr>
          <a:lstStyle/>
          <a:p>
            <a:r>
              <a:rPr lang="en-US" sz="3600" dirty="0"/>
              <a:t>“Seventh, wokeness overturns the Gospel’s “no condemnation in Christ” promise.”</a:t>
            </a:r>
          </a:p>
        </p:txBody>
      </p:sp>
      <p:sp>
        <p:nvSpPr>
          <p:cNvPr id="6" name="TextBox 5">
            <a:extLst>
              <a:ext uri="{FF2B5EF4-FFF2-40B4-BE49-F238E27FC236}">
                <a16:creationId xmlns:a16="http://schemas.microsoft.com/office/drawing/2014/main" id="{48219D98-E292-7B48-8A99-5206F8A06C20}"/>
              </a:ext>
            </a:extLst>
          </p:cNvPr>
          <p:cNvSpPr txBox="1"/>
          <p:nvPr/>
        </p:nvSpPr>
        <p:spPr>
          <a:xfrm>
            <a:off x="1568450" y="2755900"/>
            <a:ext cx="9055100" cy="3539430"/>
          </a:xfrm>
          <a:prstGeom prst="rect">
            <a:avLst/>
          </a:prstGeom>
          <a:noFill/>
        </p:spPr>
        <p:txBody>
          <a:bodyPr wrap="square" rtlCol="0">
            <a:spAutoFit/>
          </a:bodyPr>
          <a:lstStyle/>
          <a:p>
            <a:pPr marL="457200" indent="-457200">
              <a:buFont typeface="Arial" panose="020B0604020202020204" pitchFamily="34" charset="0"/>
              <a:buChar char="•"/>
            </a:pPr>
            <a:r>
              <a:rPr lang="en-US" sz="3200" dirty="0"/>
              <a:t>“The key evil wokeness addresses is the problem of “whiteness” and “white supremacy.” </a:t>
            </a:r>
          </a:p>
          <a:p>
            <a:pPr marL="457200" indent="-457200">
              <a:buFont typeface="Arial" panose="020B0604020202020204" pitchFamily="34" charset="0"/>
              <a:buChar char="•"/>
            </a:pPr>
            <a:r>
              <a:rPr lang="en-US" sz="3200" dirty="0"/>
              <a:t>“Consequently, we overcome this condition not through justifying faith grounded in the person and work of Christ, but through performing acts of cultural repentance and by becoming “antiracist.” (79-80)</a:t>
            </a:r>
          </a:p>
        </p:txBody>
      </p:sp>
    </p:spTree>
    <p:extLst>
      <p:ext uri="{BB962C8B-B14F-4D97-AF65-F5344CB8AC3E}">
        <p14:creationId xmlns:p14="http://schemas.microsoft.com/office/powerpoint/2010/main" val="18184321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C693DE5-9D5F-0D4D-9730-376D9EB1AF15}"/>
              </a:ext>
            </a:extLst>
          </p:cNvPr>
          <p:cNvSpPr>
            <a:spLocks noGrp="1"/>
          </p:cNvSpPr>
          <p:nvPr>
            <p:ph type="title"/>
          </p:nvPr>
        </p:nvSpPr>
        <p:spPr/>
        <p:txBody>
          <a:bodyPr/>
          <a:lstStyle/>
          <a:p>
            <a:r>
              <a:rPr lang="en-US" dirty="0"/>
              <a:t>Our Marching Orders</a:t>
            </a:r>
          </a:p>
        </p:txBody>
      </p:sp>
      <p:sp>
        <p:nvSpPr>
          <p:cNvPr id="6" name="Content Placeholder 5">
            <a:extLst>
              <a:ext uri="{FF2B5EF4-FFF2-40B4-BE49-F238E27FC236}">
                <a16:creationId xmlns:a16="http://schemas.microsoft.com/office/drawing/2014/main" id="{B7C4B2B8-43C7-1B44-A65B-B60740994ED5}"/>
              </a:ext>
            </a:extLst>
          </p:cNvPr>
          <p:cNvSpPr>
            <a:spLocks noGrp="1"/>
          </p:cNvSpPr>
          <p:nvPr>
            <p:ph idx="1"/>
          </p:nvPr>
        </p:nvSpPr>
        <p:spPr/>
        <p:txBody>
          <a:bodyPr>
            <a:noAutofit/>
          </a:bodyPr>
          <a:lstStyle/>
          <a:p>
            <a:r>
              <a:rPr lang="en-US" sz="3600" i="1" dirty="0"/>
              <a:t>See to it that </a:t>
            </a:r>
            <a:r>
              <a:rPr lang="en-US" sz="3600" i="1" u="sng" dirty="0"/>
              <a:t>no one takes you captive </a:t>
            </a:r>
            <a:r>
              <a:rPr lang="en-US" sz="3600" i="1" dirty="0"/>
              <a:t>by philosophy and empty deceit, according to human traditions, according to the elemental spirits of the world, and not according to Christ. </a:t>
            </a:r>
            <a:r>
              <a:rPr lang="en-US" sz="3600" dirty="0"/>
              <a:t>(Colossians 2:8)</a:t>
            </a:r>
          </a:p>
          <a:p>
            <a:r>
              <a:rPr lang="en-US" sz="3600" i="1" dirty="0"/>
              <a:t>We destroy arguments and every lofty opinion raised against the knowledge of God and </a:t>
            </a:r>
            <a:r>
              <a:rPr lang="en-US" sz="3600" i="1" u="sng" dirty="0"/>
              <a:t>take every thought captive </a:t>
            </a:r>
            <a:r>
              <a:rPr lang="en-US" sz="3600" i="1" dirty="0"/>
              <a:t>to obey Christ. </a:t>
            </a:r>
            <a:r>
              <a:rPr lang="en-US" sz="3600" dirty="0"/>
              <a:t>(2 Corinthians 10:5)</a:t>
            </a:r>
          </a:p>
        </p:txBody>
      </p:sp>
    </p:spTree>
    <p:extLst>
      <p:ext uri="{BB962C8B-B14F-4D97-AF65-F5344CB8AC3E}">
        <p14:creationId xmlns:p14="http://schemas.microsoft.com/office/powerpoint/2010/main" val="112393914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FDB277-7B7E-7646-9767-F0AB190E0CC7}"/>
              </a:ext>
            </a:extLst>
          </p:cNvPr>
          <p:cNvSpPr>
            <a:spLocks noGrp="1"/>
          </p:cNvSpPr>
          <p:nvPr>
            <p:ph type="title"/>
          </p:nvPr>
        </p:nvSpPr>
        <p:spPr/>
        <p:txBody>
          <a:bodyPr/>
          <a:lstStyle/>
          <a:p>
            <a:r>
              <a:rPr lang="en-US" dirty="0"/>
              <a:t>Theological Conclusion</a:t>
            </a:r>
          </a:p>
        </p:txBody>
      </p:sp>
      <p:sp>
        <p:nvSpPr>
          <p:cNvPr id="3" name="Content Placeholder 2">
            <a:extLst>
              <a:ext uri="{FF2B5EF4-FFF2-40B4-BE49-F238E27FC236}">
                <a16:creationId xmlns:a16="http://schemas.microsoft.com/office/drawing/2014/main" id="{FEA7DF7E-4D8E-2240-884B-DF8F7601CB71}"/>
              </a:ext>
            </a:extLst>
          </p:cNvPr>
          <p:cNvSpPr>
            <a:spLocks noGrp="1"/>
          </p:cNvSpPr>
          <p:nvPr>
            <p:ph idx="1"/>
          </p:nvPr>
        </p:nvSpPr>
        <p:spPr/>
        <p:txBody>
          <a:bodyPr>
            <a:normAutofit/>
          </a:bodyPr>
          <a:lstStyle/>
          <a:p>
            <a:r>
              <a:rPr lang="en-US" sz="3200" dirty="0"/>
              <a:t>“This is not God’s Gospel. This is a worse gospel, infinitely worse. This is man’s gospel; legalism is what comes out of the heart of man, not divine grace. This is in truth an anti-gospel. It is anathema. This unbiblical system will not save you.</a:t>
            </a:r>
          </a:p>
          <a:p>
            <a:r>
              <a:rPr lang="en-US" sz="3200" dirty="0"/>
              <a:t>Following wokeness all the way through means that you will be in eternal peril, trapped in your works even as you trust them to make you more “anti-racist,” striving for social salvation but never attaining it.” (87)</a:t>
            </a:r>
          </a:p>
        </p:txBody>
      </p:sp>
    </p:spTree>
    <p:extLst>
      <p:ext uri="{BB962C8B-B14F-4D97-AF65-F5344CB8AC3E}">
        <p14:creationId xmlns:p14="http://schemas.microsoft.com/office/powerpoint/2010/main" val="25948891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0CB6B41-E5CC-3848-A0BC-83A925F689E9}"/>
              </a:ext>
            </a:extLst>
          </p:cNvPr>
          <p:cNvPicPr>
            <a:picLocks noChangeAspect="1"/>
          </p:cNvPicPr>
          <p:nvPr/>
        </p:nvPicPr>
        <p:blipFill>
          <a:blip r:embed="rId3"/>
          <a:stretch>
            <a:fillRect/>
          </a:stretch>
        </p:blipFill>
        <p:spPr>
          <a:xfrm>
            <a:off x="300681" y="1459642"/>
            <a:ext cx="3455773" cy="827946"/>
          </a:xfrm>
          <a:prstGeom prst="rect">
            <a:avLst/>
          </a:prstGeom>
        </p:spPr>
      </p:pic>
      <p:pic>
        <p:nvPicPr>
          <p:cNvPr id="3" name="Picture 2">
            <a:extLst>
              <a:ext uri="{FF2B5EF4-FFF2-40B4-BE49-F238E27FC236}">
                <a16:creationId xmlns:a16="http://schemas.microsoft.com/office/drawing/2014/main" id="{28268CE3-DB67-4F42-B223-AB3431D0C13B}"/>
              </a:ext>
            </a:extLst>
          </p:cNvPr>
          <p:cNvPicPr>
            <a:picLocks noChangeAspect="1"/>
          </p:cNvPicPr>
          <p:nvPr/>
        </p:nvPicPr>
        <p:blipFill>
          <a:blip r:embed="rId4"/>
          <a:stretch>
            <a:fillRect/>
          </a:stretch>
        </p:blipFill>
        <p:spPr>
          <a:xfrm>
            <a:off x="3247253" y="620583"/>
            <a:ext cx="38100" cy="2997200"/>
          </a:xfrm>
          <a:prstGeom prst="rect">
            <a:avLst/>
          </a:prstGeom>
        </p:spPr>
      </p:pic>
      <p:sp>
        <p:nvSpPr>
          <p:cNvPr id="5" name="TextBox 4">
            <a:extLst>
              <a:ext uri="{FF2B5EF4-FFF2-40B4-BE49-F238E27FC236}">
                <a16:creationId xmlns:a16="http://schemas.microsoft.com/office/drawing/2014/main" id="{13B38C43-A4E5-7C4A-AACF-BD3182158007}"/>
              </a:ext>
            </a:extLst>
          </p:cNvPr>
          <p:cNvSpPr txBox="1"/>
          <p:nvPr/>
        </p:nvSpPr>
        <p:spPr>
          <a:xfrm>
            <a:off x="3640140" y="856427"/>
            <a:ext cx="7820796" cy="2862322"/>
          </a:xfrm>
          <a:prstGeom prst="rect">
            <a:avLst/>
          </a:prstGeom>
          <a:noFill/>
        </p:spPr>
        <p:txBody>
          <a:bodyPr wrap="square" rtlCol="0">
            <a:spAutoFit/>
          </a:bodyPr>
          <a:lstStyle/>
          <a:p>
            <a:r>
              <a:rPr lang="en-US" sz="6000" dirty="0">
                <a:ea typeface="Palatino" pitchFamily="2" charset="77"/>
              </a:rPr>
              <a:t>5. Why is Wokeness an Ungodly System?</a:t>
            </a:r>
          </a:p>
          <a:p>
            <a:r>
              <a:rPr lang="en-US" sz="6000" dirty="0">
                <a:ea typeface="Palatino" pitchFamily="2" charset="77"/>
              </a:rPr>
              <a:t>(Cultural Issues)</a:t>
            </a:r>
          </a:p>
        </p:txBody>
      </p:sp>
      <p:sp>
        <p:nvSpPr>
          <p:cNvPr id="4" name="TextBox 3">
            <a:extLst>
              <a:ext uri="{FF2B5EF4-FFF2-40B4-BE49-F238E27FC236}">
                <a16:creationId xmlns:a16="http://schemas.microsoft.com/office/drawing/2014/main" id="{50D9CCFC-A6D4-7047-A4AF-AA7FED154F02}"/>
              </a:ext>
            </a:extLst>
          </p:cNvPr>
          <p:cNvSpPr txBox="1"/>
          <p:nvPr/>
        </p:nvSpPr>
        <p:spPr>
          <a:xfrm>
            <a:off x="3530600" y="4686300"/>
            <a:ext cx="8077200" cy="1200329"/>
          </a:xfrm>
          <a:prstGeom prst="rect">
            <a:avLst/>
          </a:prstGeom>
          <a:noFill/>
        </p:spPr>
        <p:txBody>
          <a:bodyPr wrap="square" rtlCol="0">
            <a:spAutoFit/>
          </a:bodyPr>
          <a:lstStyle/>
          <a:p>
            <a:r>
              <a:rPr lang="en-US" sz="3600" i="1" dirty="0"/>
              <a:t>“Wokeness is not soft post-modernism; wokeness is hard postmodernism” (90)</a:t>
            </a:r>
          </a:p>
        </p:txBody>
      </p:sp>
    </p:spTree>
    <p:extLst>
      <p:ext uri="{BB962C8B-B14F-4D97-AF65-F5344CB8AC3E}">
        <p14:creationId xmlns:p14="http://schemas.microsoft.com/office/powerpoint/2010/main" val="422439440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a:extLst>
              <a:ext uri="{FF2B5EF4-FFF2-40B4-BE49-F238E27FC236}">
                <a16:creationId xmlns:a16="http://schemas.microsoft.com/office/drawing/2014/main" id="{B564D23D-9012-764D-8C37-E364DB9D9A24}"/>
              </a:ext>
            </a:extLst>
          </p:cNvPr>
          <p:cNvSpPr>
            <a:spLocks noGrp="1"/>
          </p:cNvSpPr>
          <p:nvPr>
            <p:ph type="subTitle" idx="1"/>
          </p:nvPr>
        </p:nvSpPr>
        <p:spPr>
          <a:xfrm>
            <a:off x="1568450" y="655638"/>
            <a:ext cx="9144000" cy="1211262"/>
          </a:xfrm>
          <a:ln w="57150">
            <a:solidFill>
              <a:schemeClr val="tx1"/>
            </a:solidFill>
          </a:ln>
        </p:spPr>
        <p:txBody>
          <a:bodyPr>
            <a:normAutofit/>
          </a:bodyPr>
          <a:lstStyle/>
          <a:p>
            <a:r>
              <a:rPr lang="en-US" sz="3600" dirty="0"/>
              <a:t>“First, wokeness corrupts true justice, making it distributive and not retributive”</a:t>
            </a:r>
          </a:p>
        </p:txBody>
      </p:sp>
      <p:sp>
        <p:nvSpPr>
          <p:cNvPr id="6" name="TextBox 5">
            <a:extLst>
              <a:ext uri="{FF2B5EF4-FFF2-40B4-BE49-F238E27FC236}">
                <a16:creationId xmlns:a16="http://schemas.microsoft.com/office/drawing/2014/main" id="{48219D98-E292-7B48-8A99-5206F8A06C20}"/>
              </a:ext>
            </a:extLst>
          </p:cNvPr>
          <p:cNvSpPr txBox="1"/>
          <p:nvPr/>
        </p:nvSpPr>
        <p:spPr>
          <a:xfrm>
            <a:off x="745067" y="2184400"/>
            <a:ext cx="10854266" cy="4031873"/>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According to CRT, the law should be changed so that it is a tool of distributive justice (reapportioning privilege to those without it) rather than retributive justice (rendering to each what they deserve). (91)</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“Equality of outcome, not equality of opportunity, is the desired result.” (91)</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However, biblical justice is distinct from earthly justice. “Biblical justice is retributive in nature, recompensing people for their deeds.” (93) </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Also, it is “focused not on creating equal outcomes, but rather righting past wrongs and removing unfair impediments.” (98)</a:t>
            </a:r>
          </a:p>
        </p:txBody>
      </p:sp>
    </p:spTree>
    <p:extLst>
      <p:ext uri="{BB962C8B-B14F-4D97-AF65-F5344CB8AC3E}">
        <p14:creationId xmlns:p14="http://schemas.microsoft.com/office/powerpoint/2010/main" val="123966074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9FD828D-F6C1-6743-8971-C1B6DDDD17C8}"/>
              </a:ext>
            </a:extLst>
          </p:cNvPr>
          <p:cNvSpPr>
            <a:spLocks noGrp="1"/>
          </p:cNvSpPr>
          <p:nvPr>
            <p:ph type="title"/>
          </p:nvPr>
        </p:nvSpPr>
        <p:spPr/>
        <p:txBody>
          <a:bodyPr/>
          <a:lstStyle/>
          <a:p>
            <a:r>
              <a:rPr lang="en-US" dirty="0"/>
              <a:t>What about reparations for descendants of slaves?</a:t>
            </a:r>
          </a:p>
        </p:txBody>
      </p:sp>
      <p:sp>
        <p:nvSpPr>
          <p:cNvPr id="5" name="Content Placeholder 4">
            <a:extLst>
              <a:ext uri="{FF2B5EF4-FFF2-40B4-BE49-F238E27FC236}">
                <a16:creationId xmlns:a16="http://schemas.microsoft.com/office/drawing/2014/main" id="{09209151-B3D4-7F48-8944-BB7465B1FD2B}"/>
              </a:ext>
            </a:extLst>
          </p:cNvPr>
          <p:cNvSpPr>
            <a:spLocks noGrp="1"/>
          </p:cNvSpPr>
          <p:nvPr>
            <p:ph idx="1"/>
          </p:nvPr>
        </p:nvSpPr>
        <p:spPr/>
        <p:txBody>
          <a:bodyPr/>
          <a:lstStyle/>
          <a:p>
            <a:r>
              <a:rPr lang="en-US" dirty="0"/>
              <a:t>Deuteronomy 5: 9-10 is sometimes used to argue that successive generations bear guilt for the sins of their ancestors. </a:t>
            </a:r>
          </a:p>
          <a:p>
            <a:pPr lvl="1"/>
            <a:r>
              <a:rPr lang="en-US" i="1" dirty="0"/>
              <a:t>You shall not bow down to them or serve them; for I the Lord your God am a jealous God, </a:t>
            </a:r>
            <a:r>
              <a:rPr lang="en-US" i="1" dirty="0">
                <a:highlight>
                  <a:srgbClr val="FFFF00"/>
                </a:highlight>
              </a:rPr>
              <a:t>visiting the iniquity of the fathers on the children to the third and fourth generation of those who hate me</a:t>
            </a:r>
            <a:r>
              <a:rPr lang="en-US" i="1" dirty="0"/>
              <a:t>, but showing steadfast love to thousands of those who love me and keep my commandments.</a:t>
            </a:r>
          </a:p>
          <a:p>
            <a:r>
              <a:rPr lang="en-US" dirty="0"/>
              <a:t>“This passage does not teach that future generations are judicially guilty for ancestral sin. Instead, it teaches us that pursuing idolatry will yield long-term effects.” (94)</a:t>
            </a:r>
          </a:p>
          <a:p>
            <a:r>
              <a:rPr lang="en-US" dirty="0"/>
              <a:t>Consider the </a:t>
            </a:r>
            <a:r>
              <a:rPr lang="en-US" i="1" dirty="0"/>
              <a:t>effects</a:t>
            </a:r>
            <a:r>
              <a:rPr lang="en-US" dirty="0"/>
              <a:t> of David’s sins on his sons and his kingdom.</a:t>
            </a:r>
          </a:p>
        </p:txBody>
      </p:sp>
    </p:spTree>
    <p:extLst>
      <p:ext uri="{BB962C8B-B14F-4D97-AF65-F5344CB8AC3E}">
        <p14:creationId xmlns:p14="http://schemas.microsoft.com/office/powerpoint/2010/main" val="51108228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a:extLst>
              <a:ext uri="{FF2B5EF4-FFF2-40B4-BE49-F238E27FC236}">
                <a16:creationId xmlns:a16="http://schemas.microsoft.com/office/drawing/2014/main" id="{B564D23D-9012-764D-8C37-E364DB9D9A24}"/>
              </a:ext>
            </a:extLst>
          </p:cNvPr>
          <p:cNvSpPr>
            <a:spLocks noGrp="1"/>
          </p:cNvSpPr>
          <p:nvPr>
            <p:ph type="subTitle" idx="1"/>
          </p:nvPr>
        </p:nvSpPr>
        <p:spPr>
          <a:xfrm>
            <a:off x="1568450" y="655638"/>
            <a:ext cx="9144000" cy="1211262"/>
          </a:xfrm>
          <a:ln w="57150">
            <a:solidFill>
              <a:schemeClr val="tx1"/>
            </a:solidFill>
          </a:ln>
        </p:spPr>
        <p:txBody>
          <a:bodyPr>
            <a:normAutofit fontScale="92500"/>
          </a:bodyPr>
          <a:lstStyle/>
          <a:p>
            <a:r>
              <a:rPr lang="en-US" sz="3600" dirty="0"/>
              <a:t>“Second, wokeness greatly complicates interracial adoption, marriage, and even friendship.”</a:t>
            </a:r>
          </a:p>
        </p:txBody>
      </p:sp>
      <p:sp>
        <p:nvSpPr>
          <p:cNvPr id="6" name="TextBox 5">
            <a:extLst>
              <a:ext uri="{FF2B5EF4-FFF2-40B4-BE49-F238E27FC236}">
                <a16:creationId xmlns:a16="http://schemas.microsoft.com/office/drawing/2014/main" id="{48219D98-E292-7B48-8A99-5206F8A06C20}"/>
              </a:ext>
            </a:extLst>
          </p:cNvPr>
          <p:cNvSpPr txBox="1"/>
          <p:nvPr/>
        </p:nvSpPr>
        <p:spPr>
          <a:xfrm>
            <a:off x="905933" y="2184400"/>
            <a:ext cx="10295467" cy="3539430"/>
          </a:xfrm>
          <a:prstGeom prst="rect">
            <a:avLst/>
          </a:prstGeom>
          <a:noFill/>
        </p:spPr>
        <p:txBody>
          <a:bodyPr wrap="square" rtlCol="0">
            <a:spAutoFit/>
          </a:bodyPr>
          <a:lstStyle/>
          <a:p>
            <a:pPr marL="457200" indent="-457200">
              <a:buFont typeface="Arial" panose="020B0604020202020204" pitchFamily="34" charset="0"/>
              <a:buChar char="•"/>
            </a:pPr>
            <a:r>
              <a:rPr lang="en-US" sz="3200" dirty="0"/>
              <a:t> “Wokeness, and “social justice” like it, are tools of division.” (99)</a:t>
            </a:r>
          </a:p>
          <a:p>
            <a:pPr marL="457200" indent="-457200">
              <a:buFont typeface="Arial" panose="020B0604020202020204" pitchFamily="34" charset="0"/>
              <a:buChar char="•"/>
            </a:pPr>
            <a:r>
              <a:rPr lang="en-US" sz="3200" dirty="0"/>
              <a:t>Wokeness “corrupts your worldview, causing you to see the world wrongly, with “white” people being effectively evil, their actions being necessarily poisonous, and the lines between “races” being uncrossable, effectively.” (102)</a:t>
            </a:r>
          </a:p>
        </p:txBody>
      </p:sp>
    </p:spTree>
    <p:extLst>
      <p:ext uri="{BB962C8B-B14F-4D97-AF65-F5344CB8AC3E}">
        <p14:creationId xmlns:p14="http://schemas.microsoft.com/office/powerpoint/2010/main" val="35839928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a:extLst>
              <a:ext uri="{FF2B5EF4-FFF2-40B4-BE49-F238E27FC236}">
                <a16:creationId xmlns:a16="http://schemas.microsoft.com/office/drawing/2014/main" id="{B564D23D-9012-764D-8C37-E364DB9D9A24}"/>
              </a:ext>
            </a:extLst>
          </p:cNvPr>
          <p:cNvSpPr>
            <a:spLocks noGrp="1"/>
          </p:cNvSpPr>
          <p:nvPr>
            <p:ph type="subTitle" idx="1"/>
          </p:nvPr>
        </p:nvSpPr>
        <p:spPr>
          <a:xfrm>
            <a:off x="1568450" y="655638"/>
            <a:ext cx="9144000" cy="1211262"/>
          </a:xfrm>
          <a:ln w="57150">
            <a:solidFill>
              <a:schemeClr val="tx1"/>
            </a:solidFill>
          </a:ln>
        </p:spPr>
        <p:txBody>
          <a:bodyPr>
            <a:normAutofit fontScale="92500"/>
          </a:bodyPr>
          <a:lstStyle/>
          <a:p>
            <a:r>
              <a:rPr lang="en-US" sz="3600" dirty="0"/>
              <a:t>“Second, wokeness greatly complicates interracial adoption, marriage, and even friendship.”</a:t>
            </a:r>
          </a:p>
        </p:txBody>
      </p:sp>
      <p:sp>
        <p:nvSpPr>
          <p:cNvPr id="6" name="TextBox 5">
            <a:extLst>
              <a:ext uri="{FF2B5EF4-FFF2-40B4-BE49-F238E27FC236}">
                <a16:creationId xmlns:a16="http://schemas.microsoft.com/office/drawing/2014/main" id="{48219D98-E292-7B48-8A99-5206F8A06C20}"/>
              </a:ext>
            </a:extLst>
          </p:cNvPr>
          <p:cNvSpPr txBox="1"/>
          <p:nvPr/>
        </p:nvSpPr>
        <p:spPr>
          <a:xfrm>
            <a:off x="1568450" y="2184400"/>
            <a:ext cx="9055100" cy="4401205"/>
          </a:xfrm>
          <a:prstGeom prst="rect">
            <a:avLst/>
          </a:prstGeom>
          <a:noFill/>
        </p:spPr>
        <p:txBody>
          <a:bodyPr wrap="square" rtlCol="0">
            <a:spAutoFit/>
          </a:bodyPr>
          <a:lstStyle/>
          <a:p>
            <a:pPr marL="457200" indent="-457200">
              <a:buFont typeface="Arial" panose="020B0604020202020204" pitchFamily="34" charset="0"/>
              <a:buChar char="•"/>
            </a:pPr>
            <a:r>
              <a:rPr lang="en-US" sz="2800" dirty="0"/>
              <a:t>“In reality, it is wokeness that makes unity impossible, not Christianity. </a:t>
            </a:r>
          </a:p>
          <a:p>
            <a:pPr marL="457200" indent="-457200">
              <a:buFont typeface="Arial" panose="020B0604020202020204" pitchFamily="34" charset="0"/>
              <a:buChar char="•"/>
            </a:pPr>
            <a:r>
              <a:rPr lang="en-US" sz="2800" dirty="0"/>
              <a:t>It is wokeness that divides the true Church, not the Gospel. </a:t>
            </a:r>
          </a:p>
          <a:p>
            <a:pPr marL="457200" indent="-457200">
              <a:buFont typeface="Arial" panose="020B0604020202020204" pitchFamily="34" charset="0"/>
              <a:buChar char="•"/>
            </a:pPr>
            <a:r>
              <a:rPr lang="en-US" sz="2800" dirty="0"/>
              <a:t>It is wokeness that seeks nothing less than the destruction of creation order, marriage, family, church, and society, not God’s Word. </a:t>
            </a:r>
          </a:p>
          <a:p>
            <a:pPr marL="457200" indent="-457200">
              <a:buFont typeface="Arial" panose="020B0604020202020204" pitchFamily="34" charset="0"/>
              <a:buChar char="•"/>
            </a:pPr>
            <a:r>
              <a:rPr lang="en-US" sz="2800" dirty="0"/>
              <a:t>In love and in hope, we must reject this system; we must do nothing less than spit its poison out of our mouths.” (105)</a:t>
            </a:r>
          </a:p>
        </p:txBody>
      </p:sp>
    </p:spTree>
    <p:extLst>
      <p:ext uri="{BB962C8B-B14F-4D97-AF65-F5344CB8AC3E}">
        <p14:creationId xmlns:p14="http://schemas.microsoft.com/office/powerpoint/2010/main" val="164882896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a:extLst>
              <a:ext uri="{FF2B5EF4-FFF2-40B4-BE49-F238E27FC236}">
                <a16:creationId xmlns:a16="http://schemas.microsoft.com/office/drawing/2014/main" id="{B564D23D-9012-764D-8C37-E364DB9D9A24}"/>
              </a:ext>
            </a:extLst>
          </p:cNvPr>
          <p:cNvSpPr>
            <a:spLocks noGrp="1"/>
          </p:cNvSpPr>
          <p:nvPr>
            <p:ph type="subTitle" idx="1"/>
          </p:nvPr>
        </p:nvSpPr>
        <p:spPr>
          <a:xfrm>
            <a:off x="1568450" y="655638"/>
            <a:ext cx="9144000" cy="1211262"/>
          </a:xfrm>
          <a:ln w="57150">
            <a:solidFill>
              <a:schemeClr val="tx1"/>
            </a:solidFill>
          </a:ln>
        </p:spPr>
        <p:txBody>
          <a:bodyPr>
            <a:normAutofit/>
          </a:bodyPr>
          <a:lstStyle/>
          <a:p>
            <a:r>
              <a:rPr lang="en-US" sz="3600" dirty="0"/>
              <a:t>“Third, wokeness destabilizes truth, making it narrative-driven rather than absolute.”</a:t>
            </a:r>
          </a:p>
        </p:txBody>
      </p:sp>
      <p:sp>
        <p:nvSpPr>
          <p:cNvPr id="6" name="TextBox 5">
            <a:extLst>
              <a:ext uri="{FF2B5EF4-FFF2-40B4-BE49-F238E27FC236}">
                <a16:creationId xmlns:a16="http://schemas.microsoft.com/office/drawing/2014/main" id="{48219D98-E292-7B48-8A99-5206F8A06C20}"/>
              </a:ext>
            </a:extLst>
          </p:cNvPr>
          <p:cNvSpPr txBox="1"/>
          <p:nvPr/>
        </p:nvSpPr>
        <p:spPr>
          <a:xfrm>
            <a:off x="719667" y="1981192"/>
            <a:ext cx="10972800" cy="4832092"/>
          </a:xfrm>
          <a:prstGeom prst="rect">
            <a:avLst/>
          </a:prstGeom>
          <a:noFill/>
        </p:spPr>
        <p:txBody>
          <a:bodyPr wrap="square" rtlCol="0">
            <a:spAutoFit/>
          </a:bodyPr>
          <a:lstStyle/>
          <a:p>
            <a:pPr marL="457200" indent="-457200">
              <a:buFont typeface="Arial" panose="020B0604020202020204" pitchFamily="34" charset="0"/>
              <a:buChar char="•"/>
            </a:pPr>
            <a:r>
              <a:rPr lang="en-US" sz="2800" dirty="0"/>
              <a:t>“Wokeness advocates typically embrace what is called “standpoint epistemology,” meaning that our social location and possession of privilege will shape our handling of truth.” (105)</a:t>
            </a:r>
          </a:p>
          <a:p>
            <a:pPr marL="457200" indent="-457200">
              <a:buFont typeface="Arial" panose="020B0604020202020204" pitchFamily="34" charset="0"/>
              <a:buChar char="•"/>
            </a:pPr>
            <a:r>
              <a:rPr lang="en-US" sz="2800" dirty="0"/>
              <a:t>“It makes exegesis a culture-driven practice. Minority exegetes can see things that “white” exegetes cannot.” </a:t>
            </a:r>
          </a:p>
          <a:p>
            <a:pPr marL="457200" indent="-457200">
              <a:buFont typeface="Arial" panose="020B0604020202020204" pitchFamily="34" charset="0"/>
              <a:buChar char="•"/>
            </a:pPr>
            <a:r>
              <a:rPr lang="en-US" sz="2800" dirty="0"/>
              <a:t>“If in practice we make truth narrative-driven and relative rather than theistic and absolute, we lose truth” as well as the Gospel and the Christian faith. (107)</a:t>
            </a:r>
          </a:p>
          <a:p>
            <a:pPr marL="457200" indent="-457200">
              <a:buFont typeface="Arial" panose="020B0604020202020204" pitchFamily="34" charset="0"/>
              <a:buChar char="•"/>
            </a:pPr>
            <a:r>
              <a:rPr lang="en-US" sz="2800" dirty="0"/>
              <a:t>“Embracing such ideology will deconstruct, stone by stone, a theological worldview from Scripture, and replace it with a “racialized” worldview from unbiblical sources.” (109)</a:t>
            </a:r>
          </a:p>
        </p:txBody>
      </p:sp>
    </p:spTree>
    <p:extLst>
      <p:ext uri="{BB962C8B-B14F-4D97-AF65-F5344CB8AC3E}">
        <p14:creationId xmlns:p14="http://schemas.microsoft.com/office/powerpoint/2010/main" val="359919609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a:extLst>
              <a:ext uri="{FF2B5EF4-FFF2-40B4-BE49-F238E27FC236}">
                <a16:creationId xmlns:a16="http://schemas.microsoft.com/office/drawing/2014/main" id="{B564D23D-9012-764D-8C37-E364DB9D9A24}"/>
              </a:ext>
            </a:extLst>
          </p:cNvPr>
          <p:cNvSpPr>
            <a:spLocks noGrp="1"/>
          </p:cNvSpPr>
          <p:nvPr>
            <p:ph type="subTitle" idx="1"/>
          </p:nvPr>
        </p:nvSpPr>
        <p:spPr>
          <a:xfrm>
            <a:off x="1568450" y="655638"/>
            <a:ext cx="9144000" cy="1211262"/>
          </a:xfrm>
          <a:ln w="57150">
            <a:solidFill>
              <a:schemeClr val="tx1"/>
            </a:solidFill>
          </a:ln>
        </p:spPr>
        <p:txBody>
          <a:bodyPr>
            <a:normAutofit/>
          </a:bodyPr>
          <a:lstStyle/>
          <a:p>
            <a:r>
              <a:rPr lang="en-US" sz="3600" dirty="0"/>
              <a:t>“Fourth, wokeness errs in seeing societal disparities as injustices.” </a:t>
            </a:r>
          </a:p>
        </p:txBody>
      </p:sp>
      <p:sp>
        <p:nvSpPr>
          <p:cNvPr id="6" name="TextBox 5">
            <a:extLst>
              <a:ext uri="{FF2B5EF4-FFF2-40B4-BE49-F238E27FC236}">
                <a16:creationId xmlns:a16="http://schemas.microsoft.com/office/drawing/2014/main" id="{48219D98-E292-7B48-8A99-5206F8A06C20}"/>
              </a:ext>
            </a:extLst>
          </p:cNvPr>
          <p:cNvSpPr txBox="1"/>
          <p:nvPr/>
        </p:nvSpPr>
        <p:spPr>
          <a:xfrm>
            <a:off x="855133" y="2015066"/>
            <a:ext cx="10600267" cy="4031873"/>
          </a:xfrm>
          <a:prstGeom prst="rect">
            <a:avLst/>
          </a:prstGeom>
          <a:noFill/>
        </p:spPr>
        <p:txBody>
          <a:bodyPr wrap="square" rtlCol="0">
            <a:spAutoFit/>
          </a:bodyPr>
          <a:lstStyle/>
          <a:p>
            <a:pPr marL="457200" indent="-457200">
              <a:buFont typeface="Arial" panose="020B0604020202020204" pitchFamily="34" charset="0"/>
              <a:buChar char="•"/>
            </a:pPr>
            <a:r>
              <a:rPr lang="en-US" sz="3200" dirty="0"/>
              <a:t> “Woke thinkers and activists frequently cite societal disparities as proof of racism. They will point to different levels of health, literacy, or access to services among diverse races, and where people of color have less help in statistical terms, they will conclude that racism is to blame.” (113)</a:t>
            </a:r>
          </a:p>
          <a:p>
            <a:pPr marL="457200" indent="-457200">
              <a:buFont typeface="Arial" panose="020B0604020202020204" pitchFamily="34" charset="0"/>
              <a:buChar char="•"/>
            </a:pPr>
            <a:r>
              <a:rPr lang="en-US" sz="3200" dirty="0"/>
              <a:t>However, “we ultimately know why our culture is fractured. In the simplest biblical terms, “white” skin is not our core problem. Sin is.” (117) </a:t>
            </a:r>
          </a:p>
        </p:txBody>
      </p:sp>
    </p:spTree>
    <p:extLst>
      <p:ext uri="{BB962C8B-B14F-4D97-AF65-F5344CB8AC3E}">
        <p14:creationId xmlns:p14="http://schemas.microsoft.com/office/powerpoint/2010/main" val="429012790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a:extLst>
              <a:ext uri="{FF2B5EF4-FFF2-40B4-BE49-F238E27FC236}">
                <a16:creationId xmlns:a16="http://schemas.microsoft.com/office/drawing/2014/main" id="{B564D23D-9012-764D-8C37-E364DB9D9A24}"/>
              </a:ext>
            </a:extLst>
          </p:cNvPr>
          <p:cNvSpPr>
            <a:spLocks noGrp="1"/>
          </p:cNvSpPr>
          <p:nvPr>
            <p:ph type="subTitle" idx="1"/>
          </p:nvPr>
        </p:nvSpPr>
        <p:spPr>
          <a:xfrm>
            <a:off x="1568450" y="558801"/>
            <a:ext cx="9144000" cy="1490132"/>
          </a:xfrm>
          <a:ln w="57150">
            <a:solidFill>
              <a:schemeClr val="tx1"/>
            </a:solidFill>
          </a:ln>
        </p:spPr>
        <p:txBody>
          <a:bodyPr>
            <a:normAutofit lnSpcReduction="10000"/>
          </a:bodyPr>
          <a:lstStyle/>
          <a:p>
            <a:r>
              <a:rPr lang="en-US" sz="3600" dirty="0"/>
              <a:t>“Fifth, wokeness reads cultural events in search of its dominant narrative, omitting many nuances and outright counter-truths.”</a:t>
            </a:r>
          </a:p>
        </p:txBody>
      </p:sp>
      <p:sp>
        <p:nvSpPr>
          <p:cNvPr id="6" name="TextBox 5">
            <a:extLst>
              <a:ext uri="{FF2B5EF4-FFF2-40B4-BE49-F238E27FC236}">
                <a16:creationId xmlns:a16="http://schemas.microsoft.com/office/drawing/2014/main" id="{48219D98-E292-7B48-8A99-5206F8A06C20}"/>
              </a:ext>
            </a:extLst>
          </p:cNvPr>
          <p:cNvSpPr txBox="1"/>
          <p:nvPr/>
        </p:nvSpPr>
        <p:spPr>
          <a:xfrm>
            <a:off x="872067" y="2184400"/>
            <a:ext cx="10566400" cy="4401205"/>
          </a:xfrm>
          <a:prstGeom prst="rect">
            <a:avLst/>
          </a:prstGeom>
          <a:noFill/>
        </p:spPr>
        <p:txBody>
          <a:bodyPr wrap="square" rtlCol="0">
            <a:spAutoFit/>
          </a:bodyPr>
          <a:lstStyle/>
          <a:p>
            <a:pPr marL="457200" indent="-457200">
              <a:buFont typeface="Arial" panose="020B0604020202020204" pitchFamily="34" charset="0"/>
              <a:buChar char="•"/>
            </a:pPr>
            <a:r>
              <a:rPr lang="en-US" sz="2800" dirty="0"/>
              <a:t> </a:t>
            </a:r>
            <a:r>
              <a:rPr lang="en-US" sz="2800" dirty="0" err="1"/>
              <a:t>Monocausality</a:t>
            </a:r>
            <a:r>
              <a:rPr lang="en-US" sz="2800" dirty="0"/>
              <a:t>: tracing very complex realities to just one simple factor.</a:t>
            </a:r>
          </a:p>
          <a:p>
            <a:pPr marL="457200" indent="-457200">
              <a:buFont typeface="Arial" panose="020B0604020202020204" pitchFamily="34" charset="0"/>
              <a:buChar char="•"/>
            </a:pPr>
            <a:r>
              <a:rPr lang="en-US" sz="2800" dirty="0"/>
              <a:t>“For example, income and employment disparities, infant mortality rates, and overall health statistics are said today to reflect racism; quote a percentage showing a difference between “races” and you’ve proven racism.” (117-118)</a:t>
            </a:r>
          </a:p>
          <a:p>
            <a:pPr marL="457200" indent="-457200">
              <a:buFont typeface="Arial" panose="020B0604020202020204" pitchFamily="34" charset="0"/>
              <a:buChar char="•"/>
            </a:pPr>
            <a:r>
              <a:rPr lang="en-US" sz="2800" dirty="0"/>
              <a:t>“Wokeness purports to have all the explanatory power for our societal chaos. As I am at pains to say, it does not. In actuality, it biases us and leaves us with overly simple answers to complex questions.” (121)</a:t>
            </a:r>
          </a:p>
        </p:txBody>
      </p:sp>
    </p:spTree>
    <p:extLst>
      <p:ext uri="{BB962C8B-B14F-4D97-AF65-F5344CB8AC3E}">
        <p14:creationId xmlns:p14="http://schemas.microsoft.com/office/powerpoint/2010/main" val="79406103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a:extLst>
              <a:ext uri="{FF2B5EF4-FFF2-40B4-BE49-F238E27FC236}">
                <a16:creationId xmlns:a16="http://schemas.microsoft.com/office/drawing/2014/main" id="{B564D23D-9012-764D-8C37-E364DB9D9A24}"/>
              </a:ext>
            </a:extLst>
          </p:cNvPr>
          <p:cNvSpPr>
            <a:spLocks noGrp="1"/>
          </p:cNvSpPr>
          <p:nvPr>
            <p:ph type="subTitle" idx="1"/>
          </p:nvPr>
        </p:nvSpPr>
        <p:spPr>
          <a:xfrm>
            <a:off x="1568450" y="655637"/>
            <a:ext cx="9144000" cy="1342495"/>
          </a:xfrm>
          <a:ln w="57150">
            <a:solidFill>
              <a:schemeClr val="tx1"/>
            </a:solidFill>
          </a:ln>
        </p:spPr>
        <p:txBody>
          <a:bodyPr>
            <a:normAutofit fontScale="92500" lnSpcReduction="10000"/>
          </a:bodyPr>
          <a:lstStyle/>
          <a:p>
            <a:r>
              <a:rPr lang="en-US" sz="3600" dirty="0"/>
              <a:t>“Sixth, wokeness destabilizes the free market and attacks limited government, rejecting what Scripture commends in principle while practicing it in theory.”</a:t>
            </a:r>
          </a:p>
        </p:txBody>
      </p:sp>
      <p:sp>
        <p:nvSpPr>
          <p:cNvPr id="6" name="TextBox 5">
            <a:extLst>
              <a:ext uri="{FF2B5EF4-FFF2-40B4-BE49-F238E27FC236}">
                <a16:creationId xmlns:a16="http://schemas.microsoft.com/office/drawing/2014/main" id="{48219D98-E292-7B48-8A99-5206F8A06C20}"/>
              </a:ext>
            </a:extLst>
          </p:cNvPr>
          <p:cNvSpPr txBox="1"/>
          <p:nvPr/>
        </p:nvSpPr>
        <p:spPr>
          <a:xfrm>
            <a:off x="770467" y="2184400"/>
            <a:ext cx="11074400" cy="4401205"/>
          </a:xfrm>
          <a:prstGeom prst="rect">
            <a:avLst/>
          </a:prstGeom>
          <a:noFill/>
        </p:spPr>
        <p:txBody>
          <a:bodyPr wrap="square" rtlCol="0">
            <a:spAutoFit/>
          </a:bodyPr>
          <a:lstStyle/>
          <a:p>
            <a:pPr marL="457200" indent="-457200">
              <a:buFont typeface="Arial" panose="020B0604020202020204" pitchFamily="34" charset="0"/>
              <a:buChar char="•"/>
            </a:pPr>
            <a:r>
              <a:rPr lang="en-US" sz="2800" dirty="0"/>
              <a:t> “Wokeness despises the free market. It distrusts it.” (122)</a:t>
            </a:r>
          </a:p>
          <a:p>
            <a:pPr marL="457200" indent="-457200">
              <a:buFont typeface="Arial" panose="020B0604020202020204" pitchFamily="34" charset="0"/>
              <a:buChar char="•"/>
            </a:pPr>
            <a:r>
              <a:rPr lang="en-US" sz="2800" dirty="0"/>
              <a:t>Slavery is often brought up by woke leaders to illustrate the evils of the free market. </a:t>
            </a:r>
          </a:p>
          <a:p>
            <a:pPr marL="457200" indent="-457200">
              <a:buFont typeface="Arial" panose="020B0604020202020204" pitchFamily="34" charset="0"/>
              <a:buChar char="•"/>
            </a:pPr>
            <a:r>
              <a:rPr lang="en-US" sz="2800" dirty="0"/>
              <a:t>However, as Strachan concludes, slavery “did not aid “capitalism,” but was rather a wicked brake on the free market.” (123) </a:t>
            </a:r>
          </a:p>
          <a:p>
            <a:pPr marL="457200" indent="-457200">
              <a:buFont typeface="Arial" panose="020B0604020202020204" pitchFamily="34" charset="0"/>
              <a:buChar char="•"/>
            </a:pPr>
            <a:r>
              <a:rPr lang="en-US" sz="2800" dirty="0"/>
              <a:t>“Slavery slowed the free market down, made terrible use of American resources, and impeded human flourishing not only for slaves, but for the entire society.” (123)</a:t>
            </a:r>
          </a:p>
          <a:p>
            <a:pPr marL="457200" indent="-457200">
              <a:buFont typeface="Arial" panose="020B0604020202020204" pitchFamily="34" charset="0"/>
              <a:buChar char="•"/>
            </a:pPr>
            <a:r>
              <a:rPr lang="en-US" sz="2800" dirty="0"/>
              <a:t>“The free market has fundamentally changed the world, lifting people across the world out of serfdom into freedom.” (124)</a:t>
            </a:r>
          </a:p>
        </p:txBody>
      </p:sp>
    </p:spTree>
    <p:extLst>
      <p:ext uri="{BB962C8B-B14F-4D97-AF65-F5344CB8AC3E}">
        <p14:creationId xmlns:p14="http://schemas.microsoft.com/office/powerpoint/2010/main" val="26960059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E5A95E-D5B8-5F45-B71D-0A3AE67747CD}"/>
              </a:ext>
            </a:extLst>
          </p:cNvPr>
          <p:cNvSpPr>
            <a:spLocks noGrp="1"/>
          </p:cNvSpPr>
          <p:nvPr>
            <p:ph type="title"/>
          </p:nvPr>
        </p:nvSpPr>
        <p:spPr>
          <a:xfrm>
            <a:off x="838200" y="311943"/>
            <a:ext cx="10515600" cy="1325563"/>
          </a:xfrm>
        </p:spPr>
        <p:txBody>
          <a:bodyPr/>
          <a:lstStyle/>
          <a:p>
            <a:r>
              <a:rPr lang="en-US" dirty="0"/>
              <a:t>Contents</a:t>
            </a:r>
          </a:p>
        </p:txBody>
      </p:sp>
      <p:sp>
        <p:nvSpPr>
          <p:cNvPr id="3" name="Content Placeholder 2">
            <a:extLst>
              <a:ext uri="{FF2B5EF4-FFF2-40B4-BE49-F238E27FC236}">
                <a16:creationId xmlns:a16="http://schemas.microsoft.com/office/drawing/2014/main" id="{E8D990EF-7BBF-584F-90D9-3F1BBC28DC4F}"/>
              </a:ext>
            </a:extLst>
          </p:cNvPr>
          <p:cNvSpPr>
            <a:spLocks noGrp="1"/>
          </p:cNvSpPr>
          <p:nvPr>
            <p:ph idx="1"/>
          </p:nvPr>
        </p:nvSpPr>
        <p:spPr>
          <a:xfrm>
            <a:off x="838200" y="1825625"/>
            <a:ext cx="11049000" cy="4351338"/>
          </a:xfrm>
        </p:spPr>
        <p:txBody>
          <a:bodyPr>
            <a:normAutofit/>
          </a:bodyPr>
          <a:lstStyle/>
          <a:p>
            <a:pPr marL="514350" indent="-514350">
              <a:buFont typeface="+mj-lt"/>
              <a:buAutoNum type="arabicPeriod"/>
            </a:pPr>
            <a:r>
              <a:rPr lang="en-US" sz="3200" dirty="0"/>
              <a:t>What is Wokeness?</a:t>
            </a:r>
          </a:p>
          <a:p>
            <a:pPr marL="514350" indent="-514350">
              <a:buFont typeface="+mj-lt"/>
              <a:buAutoNum type="arabicPeriod"/>
            </a:pPr>
            <a:r>
              <a:rPr lang="en-US" sz="3200" dirty="0"/>
              <a:t>How Does Wokeness Enter the Culture?</a:t>
            </a:r>
          </a:p>
          <a:p>
            <a:pPr marL="514350" indent="-514350">
              <a:buFont typeface="+mj-lt"/>
              <a:buAutoNum type="arabicPeriod"/>
            </a:pPr>
            <a:r>
              <a:rPr lang="en-US" sz="3200" dirty="0"/>
              <a:t>How Does Wokeness Enter the Church?</a:t>
            </a:r>
          </a:p>
          <a:p>
            <a:pPr marL="514350" indent="-514350">
              <a:buFont typeface="+mj-lt"/>
              <a:buAutoNum type="arabicPeriod"/>
            </a:pPr>
            <a:r>
              <a:rPr lang="en-US" sz="3200" dirty="0"/>
              <a:t>Why is Wokeness an Ungodly System? (Theological Issues)</a:t>
            </a:r>
          </a:p>
          <a:p>
            <a:pPr marL="514350" indent="-514350">
              <a:buFont typeface="+mj-lt"/>
              <a:buAutoNum type="arabicPeriod"/>
            </a:pPr>
            <a:r>
              <a:rPr lang="en-US" sz="3200" dirty="0"/>
              <a:t>Why is Wokeness an Ungodly System? (Cultural Issues)</a:t>
            </a:r>
          </a:p>
          <a:p>
            <a:pPr marL="514350" indent="-514350">
              <a:buFont typeface="+mj-lt"/>
              <a:buAutoNum type="arabicPeriod"/>
            </a:pPr>
            <a:r>
              <a:rPr lang="en-US" sz="3200" dirty="0"/>
              <a:t>Conclusion</a:t>
            </a:r>
          </a:p>
          <a:p>
            <a:pPr marL="514350" indent="-514350">
              <a:buFont typeface="+mj-lt"/>
              <a:buAutoNum type="arabicPeriod"/>
            </a:pPr>
            <a:endParaRPr lang="en-US" sz="3200" dirty="0"/>
          </a:p>
          <a:p>
            <a:pPr marL="514350" indent="-514350">
              <a:buFont typeface="+mj-lt"/>
              <a:buAutoNum type="arabicPeriod"/>
            </a:pPr>
            <a:endParaRPr lang="en-US" sz="3200"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a:extLst>
              <a:ext uri="{FF2B5EF4-FFF2-40B4-BE49-F238E27FC236}">
                <a16:creationId xmlns:a16="http://schemas.microsoft.com/office/drawing/2014/main" id="{B564D23D-9012-764D-8C37-E364DB9D9A24}"/>
              </a:ext>
            </a:extLst>
          </p:cNvPr>
          <p:cNvSpPr>
            <a:spLocks noGrp="1"/>
          </p:cNvSpPr>
          <p:nvPr>
            <p:ph type="subTitle" idx="1"/>
          </p:nvPr>
        </p:nvSpPr>
        <p:spPr>
          <a:xfrm>
            <a:off x="1568450" y="655638"/>
            <a:ext cx="9144000" cy="1211262"/>
          </a:xfrm>
          <a:ln w="57150">
            <a:solidFill>
              <a:schemeClr val="tx1"/>
            </a:solidFill>
          </a:ln>
        </p:spPr>
        <p:txBody>
          <a:bodyPr>
            <a:normAutofit fontScale="92500" lnSpcReduction="20000"/>
          </a:bodyPr>
          <a:lstStyle/>
          <a:p>
            <a:r>
              <a:rPr lang="en-US" sz="3600" dirty="0"/>
              <a:t>“Seventh, in general terms, wokeness represents a different system of thought than Christianity, one we should carefully study but ultimately reject.”</a:t>
            </a:r>
          </a:p>
        </p:txBody>
      </p:sp>
      <p:sp>
        <p:nvSpPr>
          <p:cNvPr id="6" name="TextBox 5">
            <a:extLst>
              <a:ext uri="{FF2B5EF4-FFF2-40B4-BE49-F238E27FC236}">
                <a16:creationId xmlns:a16="http://schemas.microsoft.com/office/drawing/2014/main" id="{48219D98-E292-7B48-8A99-5206F8A06C20}"/>
              </a:ext>
            </a:extLst>
          </p:cNvPr>
          <p:cNvSpPr txBox="1"/>
          <p:nvPr/>
        </p:nvSpPr>
        <p:spPr>
          <a:xfrm>
            <a:off x="914400" y="2184400"/>
            <a:ext cx="10668000" cy="4401205"/>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“Wokeness has little grounding in a theistic system; it is this-worldly from the start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800" dirty="0">
                <a:solidFill>
                  <a:prstClr val="black"/>
                </a:solidFill>
                <a:latin typeface="Calibri" panose="020F0502020204030204"/>
              </a:rPr>
              <a:t>Wokeness uses the categories of Marxism, with people being either oppressor or oppressed.</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Wokeness champions the neo-pagan</a:t>
            </a:r>
            <a:r>
              <a:rPr lang="en-US" sz="2800" dirty="0">
                <a:solidFill>
                  <a:prstClr val="black"/>
                </a:solidFill>
                <a:latin typeface="Calibri" panose="020F0502020204030204"/>
              </a:rPr>
              <a:t> sexual ethic, one distinct from biblical sexuality.</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Wokeness is a utopian</a:t>
            </a:r>
            <a:r>
              <a:rPr lang="en-US" sz="2800" dirty="0">
                <a:solidFill>
                  <a:prstClr val="black"/>
                </a:solidFill>
                <a:latin typeface="Calibri" panose="020F0502020204030204"/>
              </a:rPr>
              <a:t> movement at its base; it syncs with both Enlightenment revolutionary movements and liberationist theological camps and connects in different ways to each.” (126)</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“It is appropriate to conclude that Wokeness is a new religion.”</a:t>
            </a:r>
          </a:p>
        </p:txBody>
      </p:sp>
    </p:spTree>
    <p:extLst>
      <p:ext uri="{BB962C8B-B14F-4D97-AF65-F5344CB8AC3E}">
        <p14:creationId xmlns:p14="http://schemas.microsoft.com/office/powerpoint/2010/main" val="373862167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0CB6B41-E5CC-3848-A0BC-83A925F689E9}"/>
              </a:ext>
            </a:extLst>
          </p:cNvPr>
          <p:cNvPicPr>
            <a:picLocks noChangeAspect="1"/>
          </p:cNvPicPr>
          <p:nvPr/>
        </p:nvPicPr>
        <p:blipFill>
          <a:blip r:embed="rId3"/>
          <a:stretch>
            <a:fillRect/>
          </a:stretch>
        </p:blipFill>
        <p:spPr>
          <a:xfrm>
            <a:off x="300681" y="1459642"/>
            <a:ext cx="3455773" cy="827946"/>
          </a:xfrm>
          <a:prstGeom prst="rect">
            <a:avLst/>
          </a:prstGeom>
        </p:spPr>
      </p:pic>
      <p:pic>
        <p:nvPicPr>
          <p:cNvPr id="3" name="Picture 2">
            <a:extLst>
              <a:ext uri="{FF2B5EF4-FFF2-40B4-BE49-F238E27FC236}">
                <a16:creationId xmlns:a16="http://schemas.microsoft.com/office/drawing/2014/main" id="{28268CE3-DB67-4F42-B223-AB3431D0C13B}"/>
              </a:ext>
            </a:extLst>
          </p:cNvPr>
          <p:cNvPicPr>
            <a:picLocks noChangeAspect="1"/>
          </p:cNvPicPr>
          <p:nvPr/>
        </p:nvPicPr>
        <p:blipFill>
          <a:blip r:embed="rId4"/>
          <a:stretch>
            <a:fillRect/>
          </a:stretch>
        </p:blipFill>
        <p:spPr>
          <a:xfrm>
            <a:off x="3247253" y="620583"/>
            <a:ext cx="38100" cy="2997200"/>
          </a:xfrm>
          <a:prstGeom prst="rect">
            <a:avLst/>
          </a:prstGeom>
        </p:spPr>
      </p:pic>
      <p:sp>
        <p:nvSpPr>
          <p:cNvPr id="5" name="TextBox 4">
            <a:extLst>
              <a:ext uri="{FF2B5EF4-FFF2-40B4-BE49-F238E27FC236}">
                <a16:creationId xmlns:a16="http://schemas.microsoft.com/office/drawing/2014/main" id="{13B38C43-A4E5-7C4A-AACF-BD3182158007}"/>
              </a:ext>
            </a:extLst>
          </p:cNvPr>
          <p:cNvSpPr txBox="1"/>
          <p:nvPr/>
        </p:nvSpPr>
        <p:spPr>
          <a:xfrm>
            <a:off x="3640140" y="856427"/>
            <a:ext cx="7820796" cy="1015663"/>
          </a:xfrm>
          <a:prstGeom prst="rect">
            <a:avLst/>
          </a:prstGeom>
          <a:noFill/>
        </p:spPr>
        <p:txBody>
          <a:bodyPr wrap="square" rtlCol="0">
            <a:spAutoFit/>
          </a:bodyPr>
          <a:lstStyle/>
          <a:p>
            <a:r>
              <a:rPr lang="en-US" sz="6000" dirty="0">
                <a:ea typeface="Palatino" pitchFamily="2" charset="77"/>
              </a:rPr>
              <a:t>6. Conclusion</a:t>
            </a:r>
          </a:p>
        </p:txBody>
      </p:sp>
    </p:spTree>
    <p:extLst>
      <p:ext uri="{BB962C8B-B14F-4D97-AF65-F5344CB8AC3E}">
        <p14:creationId xmlns:p14="http://schemas.microsoft.com/office/powerpoint/2010/main" val="246702774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26FBAA-7E8E-7B45-9A55-B5D516B13428}"/>
              </a:ext>
            </a:extLst>
          </p:cNvPr>
          <p:cNvSpPr>
            <a:spLocks noGrp="1"/>
          </p:cNvSpPr>
          <p:nvPr>
            <p:ph type="title"/>
          </p:nvPr>
        </p:nvSpPr>
        <p:spPr/>
        <p:txBody>
          <a:bodyPr/>
          <a:lstStyle/>
          <a:p>
            <a:r>
              <a:rPr lang="en-US" dirty="0"/>
              <a:t>What Does All This Mean?</a:t>
            </a:r>
          </a:p>
        </p:txBody>
      </p:sp>
      <p:sp>
        <p:nvSpPr>
          <p:cNvPr id="3" name="Content Placeholder 2">
            <a:extLst>
              <a:ext uri="{FF2B5EF4-FFF2-40B4-BE49-F238E27FC236}">
                <a16:creationId xmlns:a16="http://schemas.microsoft.com/office/drawing/2014/main" id="{8570D058-9020-204A-9573-1E79146451A4}"/>
              </a:ext>
            </a:extLst>
          </p:cNvPr>
          <p:cNvSpPr>
            <a:spLocks noGrp="1"/>
          </p:cNvSpPr>
          <p:nvPr>
            <p:ph idx="1"/>
          </p:nvPr>
        </p:nvSpPr>
        <p:spPr/>
        <p:txBody>
          <a:bodyPr>
            <a:normAutofit fontScale="92500"/>
          </a:bodyPr>
          <a:lstStyle/>
          <a:p>
            <a:r>
              <a:rPr lang="en-US" dirty="0"/>
              <a:t>“It means that the worldview of wokeness is not a Christian one where God is Creator and Ruler, but an atheistic one where man is divinized.” (127)</a:t>
            </a:r>
          </a:p>
          <a:p>
            <a:r>
              <a:rPr lang="en-US" dirty="0"/>
              <a:t>“All things must be ordered according to man-centered social justice, necessitating government control.”</a:t>
            </a:r>
          </a:p>
          <a:p>
            <a:r>
              <a:rPr lang="en-US" dirty="0"/>
              <a:t>“UJP [Utopian Judicial Paganism] dethrones God and makes man the measure of all things.” (128)</a:t>
            </a:r>
          </a:p>
          <a:p>
            <a:r>
              <a:rPr lang="en-US" dirty="0"/>
              <a:t>“Wokeness is both authoritarian and libertine; both utopian and nihilistic; both state-worshiping and self-exalting. It is not internally consistent, like many worldviews, especially those developed in a post-truth age.” </a:t>
            </a:r>
          </a:p>
          <a:p>
            <a:r>
              <a:rPr lang="en-US" dirty="0"/>
              <a:t>It is “hard postmodernism” and it must be destroyed.</a:t>
            </a:r>
          </a:p>
        </p:txBody>
      </p:sp>
    </p:spTree>
    <p:extLst>
      <p:ext uri="{BB962C8B-B14F-4D97-AF65-F5344CB8AC3E}">
        <p14:creationId xmlns:p14="http://schemas.microsoft.com/office/powerpoint/2010/main" val="403128186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E7B702-FCA8-FD43-AD11-484452C4D7C2}"/>
              </a:ext>
            </a:extLst>
          </p:cNvPr>
          <p:cNvSpPr>
            <a:spLocks noGrp="1"/>
          </p:cNvSpPr>
          <p:nvPr>
            <p:ph type="title"/>
          </p:nvPr>
        </p:nvSpPr>
        <p:spPr/>
        <p:txBody>
          <a:bodyPr/>
          <a:lstStyle/>
          <a:p>
            <a:r>
              <a:rPr lang="en-US" dirty="0"/>
              <a:t>What Can We Do?</a:t>
            </a:r>
          </a:p>
        </p:txBody>
      </p:sp>
      <p:sp>
        <p:nvSpPr>
          <p:cNvPr id="3" name="Content Placeholder 2">
            <a:extLst>
              <a:ext uri="{FF2B5EF4-FFF2-40B4-BE49-F238E27FC236}">
                <a16:creationId xmlns:a16="http://schemas.microsoft.com/office/drawing/2014/main" id="{56DDB3DB-9766-DB48-9E07-5E6418059EE5}"/>
              </a:ext>
            </a:extLst>
          </p:cNvPr>
          <p:cNvSpPr>
            <a:spLocks noGrp="1"/>
          </p:cNvSpPr>
          <p:nvPr>
            <p:ph sz="half" idx="1"/>
          </p:nvPr>
        </p:nvSpPr>
        <p:spPr>
          <a:xfrm>
            <a:off x="838199" y="1825625"/>
            <a:ext cx="6951133" cy="4351338"/>
          </a:xfrm>
        </p:spPr>
        <p:txBody>
          <a:bodyPr>
            <a:normAutofit fontScale="92500" lnSpcReduction="10000"/>
          </a:bodyPr>
          <a:lstStyle/>
          <a:p>
            <a:r>
              <a:rPr lang="en-US" sz="3200" dirty="0"/>
              <a:t>“For the weapons of our warfare are not of the flesh but have divine power to destroy strongholds. We destroy arguments and every lofty opinion raised against the knowledge of God, and </a:t>
            </a:r>
            <a:r>
              <a:rPr lang="en-US" sz="3200" dirty="0">
                <a:highlight>
                  <a:srgbClr val="FFFF00"/>
                </a:highlight>
              </a:rPr>
              <a:t>take every thought captive </a:t>
            </a:r>
            <a:r>
              <a:rPr lang="en-US" sz="3200" dirty="0"/>
              <a:t>to obey Christ,” (2 Corinthians 10: 4-5)</a:t>
            </a:r>
          </a:p>
          <a:p>
            <a:r>
              <a:rPr lang="en-US" sz="3200" dirty="0"/>
              <a:t>“Using the apostle’s language, we go to war against them, in order that we may live and that the influence of unbelief may be overcome.” (129)</a:t>
            </a:r>
          </a:p>
        </p:txBody>
      </p:sp>
      <p:pic>
        <p:nvPicPr>
          <p:cNvPr id="11" name="Content Placeholder 10" descr="Text&#10;&#10;Description automatically generated">
            <a:extLst>
              <a:ext uri="{FF2B5EF4-FFF2-40B4-BE49-F238E27FC236}">
                <a16:creationId xmlns:a16="http://schemas.microsoft.com/office/drawing/2014/main" id="{D9FFE3B9-C9A9-8146-ACFE-6CC8D33F2C58}"/>
              </a:ext>
            </a:extLst>
          </p:cNvPr>
          <p:cNvPicPr>
            <a:picLocks noGrp="1" noChangeAspect="1"/>
          </p:cNvPicPr>
          <p:nvPr>
            <p:ph sz="half" idx="2"/>
          </p:nvPr>
        </p:nvPicPr>
        <p:blipFill>
          <a:blip r:embed="rId3"/>
          <a:stretch>
            <a:fillRect/>
          </a:stretch>
        </p:blipFill>
        <p:spPr>
          <a:xfrm>
            <a:off x="8415867" y="1825625"/>
            <a:ext cx="2709332" cy="4266664"/>
          </a:xfrm>
        </p:spPr>
      </p:pic>
    </p:spTree>
    <p:extLst>
      <p:ext uri="{BB962C8B-B14F-4D97-AF65-F5344CB8AC3E}">
        <p14:creationId xmlns:p14="http://schemas.microsoft.com/office/powerpoint/2010/main" val="124096742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website&#10;&#10;Description automatically generated">
            <a:extLst>
              <a:ext uri="{FF2B5EF4-FFF2-40B4-BE49-F238E27FC236}">
                <a16:creationId xmlns:a16="http://schemas.microsoft.com/office/drawing/2014/main" id="{1C87B42D-8172-5244-8D8A-DAB077C93C11}"/>
              </a:ext>
            </a:extLst>
          </p:cNvPr>
          <p:cNvPicPr>
            <a:picLocks noChangeAspect="1"/>
          </p:cNvPicPr>
          <p:nvPr/>
        </p:nvPicPr>
        <p:blipFill>
          <a:blip r:embed="rId2"/>
          <a:stretch>
            <a:fillRect/>
          </a:stretch>
        </p:blipFill>
        <p:spPr>
          <a:xfrm>
            <a:off x="810705" y="758825"/>
            <a:ext cx="10570589" cy="5340350"/>
          </a:xfrm>
          <a:prstGeom prst="rect">
            <a:avLst/>
          </a:prstGeom>
        </p:spPr>
      </p:pic>
      <p:sp>
        <p:nvSpPr>
          <p:cNvPr id="6" name="TextBox 5">
            <a:extLst>
              <a:ext uri="{FF2B5EF4-FFF2-40B4-BE49-F238E27FC236}">
                <a16:creationId xmlns:a16="http://schemas.microsoft.com/office/drawing/2014/main" id="{ECC601F2-CA19-914F-956E-BE794DB93FE7}"/>
              </a:ext>
            </a:extLst>
          </p:cNvPr>
          <p:cNvSpPr txBox="1"/>
          <p:nvPr/>
        </p:nvSpPr>
        <p:spPr>
          <a:xfrm>
            <a:off x="1413932" y="6226565"/>
            <a:ext cx="9364133" cy="523220"/>
          </a:xfrm>
          <a:prstGeom prst="rect">
            <a:avLst/>
          </a:prstGeom>
          <a:noFill/>
        </p:spPr>
        <p:txBody>
          <a:bodyPr wrap="square" rtlCol="0">
            <a:spAutoFit/>
          </a:bodyPr>
          <a:lstStyle/>
          <a:p>
            <a:pPr algn="ctr"/>
            <a:r>
              <a:rPr lang="en-US" sz="2800" dirty="0" err="1"/>
              <a:t>Reformedapologetics.org</a:t>
            </a:r>
            <a:endParaRPr lang="en-US" sz="2800" dirty="0"/>
          </a:p>
        </p:txBody>
      </p:sp>
    </p:spTree>
    <p:extLst>
      <p:ext uri="{BB962C8B-B14F-4D97-AF65-F5344CB8AC3E}">
        <p14:creationId xmlns:p14="http://schemas.microsoft.com/office/powerpoint/2010/main" val="52828367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tree, screenshot&#10;&#10;Description automatically generated">
            <a:extLst>
              <a:ext uri="{FF2B5EF4-FFF2-40B4-BE49-F238E27FC236}">
                <a16:creationId xmlns:a16="http://schemas.microsoft.com/office/drawing/2014/main" id="{D1CDA7BE-5082-844D-A02E-9FC469CE76EF}"/>
              </a:ext>
            </a:extLst>
          </p:cNvPr>
          <p:cNvPicPr>
            <a:picLocks noChangeAspect="1"/>
          </p:cNvPicPr>
          <p:nvPr/>
        </p:nvPicPr>
        <p:blipFill>
          <a:blip r:embed="rId2"/>
          <a:stretch>
            <a:fillRect/>
          </a:stretch>
        </p:blipFill>
        <p:spPr>
          <a:xfrm>
            <a:off x="940468" y="833020"/>
            <a:ext cx="10311063" cy="5793541"/>
          </a:xfrm>
          <a:prstGeom prst="rect">
            <a:avLst/>
          </a:prstGeom>
        </p:spPr>
      </p:pic>
      <p:sp>
        <p:nvSpPr>
          <p:cNvPr id="4" name="TextBox 3">
            <a:extLst>
              <a:ext uri="{FF2B5EF4-FFF2-40B4-BE49-F238E27FC236}">
                <a16:creationId xmlns:a16="http://schemas.microsoft.com/office/drawing/2014/main" id="{7DAA36AA-EB87-5D47-8954-2B59815AD4CD}"/>
              </a:ext>
            </a:extLst>
          </p:cNvPr>
          <p:cNvSpPr txBox="1"/>
          <p:nvPr/>
        </p:nvSpPr>
        <p:spPr>
          <a:xfrm>
            <a:off x="3178341" y="6136105"/>
            <a:ext cx="5835316" cy="584775"/>
          </a:xfrm>
          <a:prstGeom prst="rect">
            <a:avLst/>
          </a:prstGeom>
          <a:noFill/>
        </p:spPr>
        <p:txBody>
          <a:bodyPr wrap="square" rtlCol="0">
            <a:spAutoFit/>
          </a:bodyPr>
          <a:lstStyle/>
          <a:p>
            <a:pPr algn="ctr"/>
            <a:r>
              <a:rPr lang="en-US" sz="3200" dirty="0" err="1"/>
              <a:t>danieljanosik.com</a:t>
            </a:r>
            <a:endParaRPr lang="en-US" sz="3200" dirty="0"/>
          </a:p>
        </p:txBody>
      </p:sp>
    </p:spTree>
    <p:extLst>
      <p:ext uri="{BB962C8B-B14F-4D97-AF65-F5344CB8AC3E}">
        <p14:creationId xmlns:p14="http://schemas.microsoft.com/office/powerpoint/2010/main" val="72596261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Questions?</a:t>
            </a:r>
          </a:p>
        </p:txBody>
      </p:sp>
      <p:sp>
        <p:nvSpPr>
          <p:cNvPr id="3" name="Content Placeholder 2"/>
          <p:cNvSpPr>
            <a:spLocks noGrp="1"/>
          </p:cNvSpPr>
          <p:nvPr>
            <p:ph sz="half" idx="1"/>
          </p:nvPr>
        </p:nvSpPr>
        <p:spPr>
          <a:xfrm>
            <a:off x="2038350" y="1958803"/>
            <a:ext cx="3352800" cy="3394472"/>
          </a:xfrm>
        </p:spPr>
        <p:txBody>
          <a:bodyPr>
            <a:normAutofit lnSpcReduction="10000"/>
          </a:bodyPr>
          <a:lstStyle/>
          <a:p>
            <a:r>
              <a:rPr lang="en-US" dirty="0">
                <a:latin typeface="+mn-lt"/>
              </a:rPr>
              <a:t>Daniel </a:t>
            </a:r>
            <a:r>
              <a:rPr lang="en-US" dirty="0" err="1">
                <a:latin typeface="+mn-lt"/>
              </a:rPr>
              <a:t>Janosik</a:t>
            </a:r>
            <a:endParaRPr lang="en-US" dirty="0">
              <a:latin typeface="+mn-lt"/>
            </a:endParaRPr>
          </a:p>
          <a:p>
            <a:endParaRPr lang="en-US" dirty="0">
              <a:latin typeface="+mn-lt"/>
            </a:endParaRPr>
          </a:p>
          <a:p>
            <a:r>
              <a:rPr lang="en-US" dirty="0">
                <a:latin typeface="+mn-lt"/>
              </a:rPr>
              <a:t>Email:</a:t>
            </a:r>
          </a:p>
          <a:p>
            <a:r>
              <a:rPr lang="en-US" dirty="0">
                <a:latin typeface="+mn-lt"/>
              </a:rPr>
              <a:t>djanosik@ses.edu</a:t>
            </a:r>
          </a:p>
          <a:p>
            <a:endParaRPr lang="en-US" dirty="0">
              <a:latin typeface="+mn-lt"/>
            </a:endParaRPr>
          </a:p>
          <a:p>
            <a:r>
              <a:rPr lang="en-US" dirty="0">
                <a:latin typeface="+mn-lt"/>
              </a:rPr>
              <a:t>Website:</a:t>
            </a:r>
          </a:p>
          <a:p>
            <a:r>
              <a:rPr lang="en-US" dirty="0" err="1">
                <a:latin typeface="+mn-lt"/>
              </a:rPr>
              <a:t>DanielJanosik.com</a:t>
            </a:r>
            <a:endParaRPr lang="en-US" dirty="0">
              <a:latin typeface="+mn-lt"/>
            </a:endParaRPr>
          </a:p>
        </p:txBody>
      </p:sp>
      <p:pic>
        <p:nvPicPr>
          <p:cNvPr id="6" name="Content Placeholder 5"/>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5391150" y="1613968"/>
            <a:ext cx="2400300" cy="3830267"/>
          </a:xfr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24801" y="2399795"/>
            <a:ext cx="2643693" cy="4015484"/>
          </a:xfrm>
          <a:prstGeom prst="rect">
            <a:avLst/>
          </a:prstGeom>
        </p:spPr>
      </p:pic>
    </p:spTree>
    <p:extLst>
      <p:ext uri="{BB962C8B-B14F-4D97-AF65-F5344CB8AC3E}">
        <p14:creationId xmlns:p14="http://schemas.microsoft.com/office/powerpoint/2010/main" val="32176683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0CB6B41-E5CC-3848-A0BC-83A925F689E9}"/>
              </a:ext>
            </a:extLst>
          </p:cNvPr>
          <p:cNvPicPr>
            <a:picLocks noChangeAspect="1"/>
          </p:cNvPicPr>
          <p:nvPr/>
        </p:nvPicPr>
        <p:blipFill>
          <a:blip r:embed="rId3"/>
          <a:stretch>
            <a:fillRect/>
          </a:stretch>
        </p:blipFill>
        <p:spPr>
          <a:xfrm>
            <a:off x="300681" y="1459642"/>
            <a:ext cx="3455773" cy="827946"/>
          </a:xfrm>
          <a:prstGeom prst="rect">
            <a:avLst/>
          </a:prstGeom>
        </p:spPr>
      </p:pic>
      <p:pic>
        <p:nvPicPr>
          <p:cNvPr id="3" name="Picture 2">
            <a:extLst>
              <a:ext uri="{FF2B5EF4-FFF2-40B4-BE49-F238E27FC236}">
                <a16:creationId xmlns:a16="http://schemas.microsoft.com/office/drawing/2014/main" id="{28268CE3-DB67-4F42-B223-AB3431D0C13B}"/>
              </a:ext>
            </a:extLst>
          </p:cNvPr>
          <p:cNvPicPr>
            <a:picLocks noChangeAspect="1"/>
          </p:cNvPicPr>
          <p:nvPr/>
        </p:nvPicPr>
        <p:blipFill>
          <a:blip r:embed="rId4"/>
          <a:stretch>
            <a:fillRect/>
          </a:stretch>
        </p:blipFill>
        <p:spPr>
          <a:xfrm>
            <a:off x="3247253" y="620583"/>
            <a:ext cx="38100" cy="2997200"/>
          </a:xfrm>
          <a:prstGeom prst="rect">
            <a:avLst/>
          </a:prstGeom>
        </p:spPr>
      </p:pic>
      <p:sp>
        <p:nvSpPr>
          <p:cNvPr id="5" name="TextBox 4">
            <a:extLst>
              <a:ext uri="{FF2B5EF4-FFF2-40B4-BE49-F238E27FC236}">
                <a16:creationId xmlns:a16="http://schemas.microsoft.com/office/drawing/2014/main" id="{13B38C43-A4E5-7C4A-AACF-BD3182158007}"/>
              </a:ext>
            </a:extLst>
          </p:cNvPr>
          <p:cNvSpPr txBox="1"/>
          <p:nvPr/>
        </p:nvSpPr>
        <p:spPr>
          <a:xfrm>
            <a:off x="3640140" y="856427"/>
            <a:ext cx="7820796" cy="1015663"/>
          </a:xfrm>
          <a:prstGeom prst="rect">
            <a:avLst/>
          </a:prstGeom>
          <a:noFill/>
        </p:spPr>
        <p:txBody>
          <a:bodyPr wrap="square" rtlCol="0">
            <a:spAutoFit/>
          </a:bodyPr>
          <a:lstStyle/>
          <a:p>
            <a:r>
              <a:rPr lang="en-US" sz="6000" dirty="0">
                <a:ea typeface="Palatino" pitchFamily="2" charset="77"/>
              </a:rPr>
              <a:t>1. What is Wokeness</a:t>
            </a:r>
          </a:p>
        </p:txBody>
      </p:sp>
    </p:spTree>
    <p:extLst>
      <p:ext uri="{BB962C8B-B14F-4D97-AF65-F5344CB8AC3E}">
        <p14:creationId xmlns:p14="http://schemas.microsoft.com/office/powerpoint/2010/main" val="41344847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DB4DD6-8D98-414E-989A-813F28C2BE94}"/>
              </a:ext>
            </a:extLst>
          </p:cNvPr>
          <p:cNvSpPr>
            <a:spLocks noGrp="1"/>
          </p:cNvSpPr>
          <p:nvPr>
            <p:ph type="title"/>
          </p:nvPr>
        </p:nvSpPr>
        <p:spPr/>
        <p:txBody>
          <a:bodyPr/>
          <a:lstStyle/>
          <a:p>
            <a:r>
              <a:rPr lang="en-US" dirty="0"/>
              <a:t>Foreword by John MacArthur</a:t>
            </a:r>
          </a:p>
        </p:txBody>
      </p:sp>
      <p:sp>
        <p:nvSpPr>
          <p:cNvPr id="3" name="Content Placeholder 2">
            <a:extLst>
              <a:ext uri="{FF2B5EF4-FFF2-40B4-BE49-F238E27FC236}">
                <a16:creationId xmlns:a16="http://schemas.microsoft.com/office/drawing/2014/main" id="{4E75289D-3462-F74E-B9FC-CCF202EE2977}"/>
              </a:ext>
            </a:extLst>
          </p:cNvPr>
          <p:cNvSpPr>
            <a:spLocks noGrp="1"/>
          </p:cNvSpPr>
          <p:nvPr>
            <p:ph idx="1"/>
          </p:nvPr>
        </p:nvSpPr>
        <p:spPr/>
        <p:txBody>
          <a:bodyPr>
            <a:normAutofit fontScale="92500"/>
          </a:bodyPr>
          <a:lstStyle/>
          <a:p>
            <a:r>
              <a:rPr lang="en-US" dirty="0"/>
              <a:t>“CRT is basically neo-Marxism on Postmodernist steroids”</a:t>
            </a:r>
          </a:p>
          <a:p>
            <a:pPr lvl="1"/>
            <a:r>
              <a:rPr lang="en-US" dirty="0">
                <a:solidFill>
                  <a:schemeClr val="accent1"/>
                </a:solidFill>
              </a:rPr>
              <a:t>Strachan calls it “hard-postmodernism” in contrast to “soft-postmodernism”</a:t>
            </a:r>
          </a:p>
          <a:p>
            <a:r>
              <a:rPr lang="en-US" dirty="0"/>
              <a:t>“Wherever it is introduced, CRT deliberately provokes and feeds on disunity. It intensifies ethnic hostility, promotes crass identity politics, foments resentment, and imputes guilt or victimhood to people according to their skin color.” </a:t>
            </a:r>
          </a:p>
          <a:p>
            <a:pPr lvl="1"/>
            <a:r>
              <a:rPr lang="en-US" dirty="0">
                <a:solidFill>
                  <a:schemeClr val="accent1"/>
                </a:solidFill>
              </a:rPr>
              <a:t>Strachan adds: “I come to this position after encountering individuals who have been repeatedly filling their cups with “woke juice.” Individuals I know who have embraced wokeness are persistently bitter, angry, judgmental, unwelcoming and unaccepting of those who do not agree with them.”                      </a:t>
            </a:r>
          </a:p>
          <a:p>
            <a:r>
              <a:rPr lang="en-US" dirty="0"/>
              <a:t>“According to CRT, every major aspect of our culture is riddled with racism.”</a:t>
            </a:r>
          </a:p>
          <a:p>
            <a:pPr lvl="1"/>
            <a:endParaRPr lang="en-US" dirty="0"/>
          </a:p>
        </p:txBody>
      </p:sp>
    </p:spTree>
    <p:extLst>
      <p:ext uri="{BB962C8B-B14F-4D97-AF65-F5344CB8AC3E}">
        <p14:creationId xmlns:p14="http://schemas.microsoft.com/office/powerpoint/2010/main" val="22762662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C8239D39-E674-194E-96A4-9D1D452C32B2}"/>
              </a:ext>
            </a:extLst>
          </p:cNvPr>
          <p:cNvSpPr>
            <a:spLocks noGrp="1"/>
          </p:cNvSpPr>
          <p:nvPr>
            <p:ph sz="half" idx="1"/>
          </p:nvPr>
        </p:nvSpPr>
        <p:spPr>
          <a:xfrm>
            <a:off x="666183" y="856904"/>
            <a:ext cx="8188105" cy="5299452"/>
          </a:xfrm>
        </p:spPr>
        <p:txBody>
          <a:bodyPr/>
          <a:lstStyle/>
          <a:p>
            <a:r>
              <a:rPr lang="en-US" dirty="0"/>
              <a:t>“Unfortunately, evangelicals –always late to the party– are enthusiastically jumping on another cultural bandwagon just as its wheels are about to come off. As an “analytical tool,” CRT has no more use than a wrecking ball. It can demolish core social structures and leave society itself in ruins, but it cannot clean up the mess, much less build anything worthwhile.” (xxi)</a:t>
            </a:r>
          </a:p>
          <a:p>
            <a:r>
              <a:rPr lang="en-US" dirty="0"/>
              <a:t>[Strachan] “demonstrates persuasively why CRT is not merely a harmless theory, or even a valid analytical tool. It is in fact a dangerous world view that is incompatible with Christianity at the most fundamental level.” (xxi)</a:t>
            </a:r>
          </a:p>
        </p:txBody>
      </p:sp>
      <p:pic>
        <p:nvPicPr>
          <p:cNvPr id="8" name="Content Placeholder 7" descr="A person in a suit and tie&#10;&#10;Description automatically generated with medium confidence">
            <a:extLst>
              <a:ext uri="{FF2B5EF4-FFF2-40B4-BE49-F238E27FC236}">
                <a16:creationId xmlns:a16="http://schemas.microsoft.com/office/drawing/2014/main" id="{7481881F-3A9A-3748-8ACD-D250E6C4F669}"/>
              </a:ext>
            </a:extLst>
          </p:cNvPr>
          <p:cNvPicPr>
            <a:picLocks noGrp="1" noChangeAspect="1"/>
          </p:cNvPicPr>
          <p:nvPr>
            <p:ph sz="half" idx="2"/>
          </p:nvPr>
        </p:nvPicPr>
        <p:blipFill>
          <a:blip r:embed="rId3"/>
          <a:stretch>
            <a:fillRect/>
          </a:stretch>
        </p:blipFill>
        <p:spPr>
          <a:xfrm>
            <a:off x="9025916" y="1582006"/>
            <a:ext cx="2880764" cy="3841019"/>
          </a:xfrm>
        </p:spPr>
      </p:pic>
      <p:sp>
        <p:nvSpPr>
          <p:cNvPr id="9" name="TextBox 8">
            <a:extLst>
              <a:ext uri="{FF2B5EF4-FFF2-40B4-BE49-F238E27FC236}">
                <a16:creationId xmlns:a16="http://schemas.microsoft.com/office/drawing/2014/main" id="{3EE5BF53-5B0C-F745-A315-973240820296}"/>
              </a:ext>
            </a:extLst>
          </p:cNvPr>
          <p:cNvSpPr txBox="1"/>
          <p:nvPr/>
        </p:nvSpPr>
        <p:spPr>
          <a:xfrm>
            <a:off x="9025916" y="5527040"/>
            <a:ext cx="2880764" cy="369332"/>
          </a:xfrm>
          <a:prstGeom prst="rect">
            <a:avLst/>
          </a:prstGeom>
          <a:noFill/>
        </p:spPr>
        <p:txBody>
          <a:bodyPr wrap="square" rtlCol="0">
            <a:spAutoFit/>
          </a:bodyPr>
          <a:lstStyle/>
          <a:p>
            <a:pPr algn="ctr"/>
            <a:r>
              <a:rPr lang="en-US" dirty="0"/>
              <a:t>John F. MacArthur</a:t>
            </a:r>
          </a:p>
        </p:txBody>
      </p:sp>
    </p:spTree>
    <p:extLst>
      <p:ext uri="{BB962C8B-B14F-4D97-AF65-F5344CB8AC3E}">
        <p14:creationId xmlns:p14="http://schemas.microsoft.com/office/powerpoint/2010/main" val="35558921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4CD9D5-FA23-4540-88DD-4A982F2DEAFC}"/>
              </a:ext>
            </a:extLst>
          </p:cNvPr>
          <p:cNvSpPr>
            <a:spLocks noGrp="1"/>
          </p:cNvSpPr>
          <p:nvPr>
            <p:ph type="title"/>
          </p:nvPr>
        </p:nvSpPr>
        <p:spPr>
          <a:xfrm>
            <a:off x="320308" y="365125"/>
            <a:ext cx="11558800" cy="1439399"/>
          </a:xfrm>
        </p:spPr>
        <p:txBody>
          <a:bodyPr>
            <a:noAutofit/>
          </a:bodyPr>
          <a:lstStyle/>
          <a:p>
            <a:pPr algn="ctr"/>
            <a:r>
              <a:rPr lang="en-US" sz="4800" dirty="0"/>
              <a:t>Christianity and critical theory are competing worldviews</a:t>
            </a:r>
            <a:br>
              <a:rPr lang="en-US" sz="4800" dirty="0"/>
            </a:br>
            <a:endParaRPr lang="en-US" sz="4800" dirty="0"/>
          </a:p>
        </p:txBody>
      </p:sp>
      <p:graphicFrame>
        <p:nvGraphicFramePr>
          <p:cNvPr id="4" name="Table 4">
            <a:extLst>
              <a:ext uri="{FF2B5EF4-FFF2-40B4-BE49-F238E27FC236}">
                <a16:creationId xmlns:a16="http://schemas.microsoft.com/office/drawing/2014/main" id="{C525457E-8566-AA47-94D8-849296BF4F7F}"/>
              </a:ext>
            </a:extLst>
          </p:cNvPr>
          <p:cNvGraphicFramePr>
            <a:graphicFrameLocks noGrp="1"/>
          </p:cNvGraphicFramePr>
          <p:nvPr>
            <p:ph idx="1"/>
          </p:nvPr>
        </p:nvGraphicFramePr>
        <p:xfrm>
          <a:off x="320308" y="1905000"/>
          <a:ext cx="11558800" cy="3901440"/>
        </p:xfrm>
        <a:graphic>
          <a:graphicData uri="http://schemas.openxmlformats.org/drawingml/2006/table">
            <a:tbl>
              <a:tblPr firstRow="1" bandRow="1">
                <a:tableStyleId>{5C22544A-7EE6-4342-B048-85BDC9FD1C3A}</a:tableStyleId>
              </a:tblPr>
              <a:tblGrid>
                <a:gridCol w="3183543">
                  <a:extLst>
                    <a:ext uri="{9D8B030D-6E8A-4147-A177-3AD203B41FA5}">
                      <a16:colId xmlns:a16="http://schemas.microsoft.com/office/drawing/2014/main" val="3914639885"/>
                    </a:ext>
                  </a:extLst>
                </a:gridCol>
                <a:gridCol w="1772156">
                  <a:extLst>
                    <a:ext uri="{9D8B030D-6E8A-4147-A177-3AD203B41FA5}">
                      <a16:colId xmlns:a16="http://schemas.microsoft.com/office/drawing/2014/main" val="1604925868"/>
                    </a:ext>
                  </a:extLst>
                </a:gridCol>
                <a:gridCol w="2071561">
                  <a:extLst>
                    <a:ext uri="{9D8B030D-6E8A-4147-A177-3AD203B41FA5}">
                      <a16:colId xmlns:a16="http://schemas.microsoft.com/office/drawing/2014/main" val="2542931071"/>
                    </a:ext>
                  </a:extLst>
                </a:gridCol>
                <a:gridCol w="2280413">
                  <a:extLst>
                    <a:ext uri="{9D8B030D-6E8A-4147-A177-3AD203B41FA5}">
                      <a16:colId xmlns:a16="http://schemas.microsoft.com/office/drawing/2014/main" val="2606429414"/>
                    </a:ext>
                  </a:extLst>
                </a:gridCol>
                <a:gridCol w="2251127">
                  <a:extLst>
                    <a:ext uri="{9D8B030D-6E8A-4147-A177-3AD203B41FA5}">
                      <a16:colId xmlns:a16="http://schemas.microsoft.com/office/drawing/2014/main" val="1496229467"/>
                    </a:ext>
                  </a:extLst>
                </a:gridCol>
              </a:tblGrid>
              <a:tr h="370840">
                <a:tc>
                  <a:txBody>
                    <a:bodyPr/>
                    <a:lstStyle/>
                    <a:p>
                      <a:r>
                        <a:rPr lang="en-US" sz="4000" dirty="0"/>
                        <a:t>Christianity</a:t>
                      </a:r>
                    </a:p>
                  </a:txBody>
                  <a:tcPr/>
                </a:tc>
                <a:tc>
                  <a:txBody>
                    <a:bodyPr/>
                    <a:lstStyle/>
                    <a:p>
                      <a:pPr algn="ctr"/>
                      <a:r>
                        <a:rPr lang="en-US" sz="2800" dirty="0"/>
                        <a:t>Creation</a:t>
                      </a:r>
                    </a:p>
                  </a:txBody>
                  <a:tcPr/>
                </a:tc>
                <a:tc>
                  <a:txBody>
                    <a:bodyPr/>
                    <a:lstStyle/>
                    <a:p>
                      <a:pPr algn="ctr"/>
                      <a:r>
                        <a:rPr lang="en-US" sz="2800" dirty="0"/>
                        <a:t>Fall</a:t>
                      </a:r>
                    </a:p>
                  </a:txBody>
                  <a:tcPr/>
                </a:tc>
                <a:tc>
                  <a:txBody>
                    <a:bodyPr/>
                    <a:lstStyle/>
                    <a:p>
                      <a:pPr algn="ctr"/>
                      <a:r>
                        <a:rPr lang="en-US" sz="2800" dirty="0"/>
                        <a:t>Redemption</a:t>
                      </a:r>
                    </a:p>
                  </a:txBody>
                  <a:tcPr/>
                </a:tc>
                <a:tc>
                  <a:txBody>
                    <a:bodyPr/>
                    <a:lstStyle/>
                    <a:p>
                      <a:pPr algn="ctr"/>
                      <a:r>
                        <a:rPr lang="en-US" sz="2800" dirty="0"/>
                        <a:t>Restoration</a:t>
                      </a:r>
                    </a:p>
                  </a:txBody>
                  <a:tcPr/>
                </a:tc>
                <a:extLst>
                  <a:ext uri="{0D108BD9-81ED-4DB2-BD59-A6C34878D82A}">
                    <a16:rowId xmlns:a16="http://schemas.microsoft.com/office/drawing/2014/main" val="2210842091"/>
                  </a:ext>
                </a:extLst>
              </a:tr>
              <a:tr h="370840">
                <a:tc>
                  <a:txBody>
                    <a:bodyPr/>
                    <a:lstStyle/>
                    <a:p>
                      <a:r>
                        <a:rPr lang="en-US" sz="4000" dirty="0"/>
                        <a:t>Critical Theory</a:t>
                      </a:r>
                    </a:p>
                  </a:txBody>
                  <a:tcPr/>
                </a:tc>
                <a:tc>
                  <a:txBody>
                    <a:bodyPr/>
                    <a:lstStyle/>
                    <a:p>
                      <a:pPr algn="ctr"/>
                      <a:r>
                        <a:rPr lang="en-US" sz="2400" dirty="0"/>
                        <a:t>Evolution</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t>Oppression</a:t>
                      </a:r>
                    </a:p>
                    <a:p>
                      <a:endParaRPr lang="en-US" sz="1800" dirty="0"/>
                    </a:p>
                    <a:p>
                      <a:r>
                        <a:rPr lang="en-US" sz="1800" dirty="0"/>
                        <a:t>White supremacy</a:t>
                      </a:r>
                    </a:p>
                    <a:p>
                      <a:r>
                        <a:rPr lang="en-US" sz="1800" dirty="0"/>
                        <a:t>Patriarchy</a:t>
                      </a:r>
                    </a:p>
                    <a:p>
                      <a:r>
                        <a:rPr lang="en-US" sz="1800" dirty="0"/>
                        <a:t>Heteronormativity</a:t>
                      </a:r>
                    </a:p>
                    <a:p>
                      <a:r>
                        <a:rPr lang="en-US" sz="1800" dirty="0"/>
                        <a:t>Toxic Masculinity</a:t>
                      </a:r>
                    </a:p>
                    <a:p>
                      <a:r>
                        <a:rPr lang="en-US" sz="1800" dirty="0"/>
                        <a:t>Classism</a:t>
                      </a:r>
                    </a:p>
                    <a:p>
                      <a:r>
                        <a:rPr lang="en-US" sz="1800" dirty="0"/>
                        <a:t>Ageism</a:t>
                      </a:r>
                    </a:p>
                    <a:p>
                      <a:r>
                        <a:rPr lang="en-US" sz="1800" dirty="0"/>
                        <a:t>Ableism</a:t>
                      </a:r>
                    </a:p>
                    <a:p>
                      <a:r>
                        <a:rPr lang="en-US" sz="1800" dirty="0" err="1"/>
                        <a:t>Cisgenderism</a:t>
                      </a:r>
                      <a:endParaRPr lang="en-US" sz="1800" dirty="0"/>
                    </a:p>
                    <a:p>
                      <a:endParaRPr lang="en-US" sz="18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t>Activism</a:t>
                      </a:r>
                    </a:p>
                    <a:p>
                      <a:endParaRPr lang="en-US" sz="1800" dirty="0"/>
                    </a:p>
                    <a:p>
                      <a:r>
                        <a:rPr lang="en-US" sz="1800" dirty="0"/>
                        <a:t>Protest</a:t>
                      </a:r>
                    </a:p>
                    <a:p>
                      <a:r>
                        <a:rPr lang="en-US" sz="1800" dirty="0"/>
                        <a:t>Resistance</a:t>
                      </a:r>
                    </a:p>
                    <a:p>
                      <a:r>
                        <a:rPr lang="en-US" sz="1800" dirty="0"/>
                        <a:t>Education</a:t>
                      </a:r>
                    </a:p>
                    <a:p>
                      <a:r>
                        <a:rPr lang="en-US" sz="1800" dirty="0"/>
                        <a:t>Awareness</a:t>
                      </a:r>
                    </a:p>
                  </a:txBody>
                  <a:tcPr/>
                </a:tc>
                <a:tc>
                  <a:txBody>
                    <a:bodyPr/>
                    <a:lstStyle/>
                    <a:p>
                      <a:pPr algn="ctr"/>
                      <a:r>
                        <a:rPr lang="en-US" sz="2400" dirty="0"/>
                        <a:t>Liberation</a:t>
                      </a:r>
                    </a:p>
                    <a:p>
                      <a:pPr algn="l"/>
                      <a:endParaRPr lang="en-US" sz="1800" dirty="0"/>
                    </a:p>
                    <a:p>
                      <a:pPr algn="l"/>
                      <a:r>
                        <a:rPr lang="en-US" sz="1800" dirty="0"/>
                        <a:t>Equity</a:t>
                      </a:r>
                    </a:p>
                    <a:p>
                      <a:pPr algn="l"/>
                      <a:r>
                        <a:rPr lang="en-US" sz="1800" dirty="0"/>
                        <a:t>Power Reversal</a:t>
                      </a:r>
                    </a:p>
                    <a:p>
                      <a:pPr algn="l"/>
                      <a:r>
                        <a:rPr lang="en-US" sz="1800" dirty="0"/>
                        <a:t>Justice</a:t>
                      </a:r>
                    </a:p>
                    <a:p>
                      <a:pPr algn="l"/>
                      <a:r>
                        <a:rPr lang="en-US" sz="1800" dirty="0"/>
                        <a:t>Diversity</a:t>
                      </a:r>
                    </a:p>
                  </a:txBody>
                  <a:tcPr/>
                </a:tc>
                <a:extLst>
                  <a:ext uri="{0D108BD9-81ED-4DB2-BD59-A6C34878D82A}">
                    <a16:rowId xmlns:a16="http://schemas.microsoft.com/office/drawing/2014/main" val="108578239"/>
                  </a:ext>
                </a:extLst>
              </a:tr>
            </a:tbl>
          </a:graphicData>
        </a:graphic>
      </p:graphicFrame>
    </p:spTree>
    <p:extLst>
      <p:ext uri="{BB962C8B-B14F-4D97-AF65-F5344CB8AC3E}">
        <p14:creationId xmlns:p14="http://schemas.microsoft.com/office/powerpoint/2010/main" val="39846825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01726"/>
            <a:ext cx="10515600" cy="1325563"/>
          </a:xfrm>
        </p:spPr>
        <p:txBody>
          <a:bodyPr/>
          <a:lstStyle/>
          <a:p>
            <a:pPr algn="ctr"/>
            <a:r>
              <a:rPr lang="en-US" dirty="0"/>
              <a:t>NYTimes word usage</a:t>
            </a:r>
          </a:p>
        </p:txBody>
      </p:sp>
      <p:pic>
        <p:nvPicPr>
          <p:cNvPr id="1026" name="Picture 2" descr="Imag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41996" y="1515585"/>
            <a:ext cx="3445844" cy="250606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52650" y="1515585"/>
            <a:ext cx="3445843" cy="250606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152650" y="4153525"/>
            <a:ext cx="3445843" cy="250606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Imag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941996" y="4153526"/>
            <a:ext cx="3445844" cy="250606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F86C5A0D-C7AA-44F8-84B7-91AB32329A26}"/>
              </a:ext>
            </a:extLst>
          </p:cNvPr>
          <p:cNvSpPr txBox="1"/>
          <p:nvPr/>
        </p:nvSpPr>
        <p:spPr>
          <a:xfrm>
            <a:off x="3307145" y="2256007"/>
            <a:ext cx="1321196"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“Racism”</a:t>
            </a:r>
          </a:p>
        </p:txBody>
      </p:sp>
      <p:sp>
        <p:nvSpPr>
          <p:cNvPr id="8" name="TextBox 7">
            <a:extLst>
              <a:ext uri="{FF2B5EF4-FFF2-40B4-BE49-F238E27FC236}">
                <a16:creationId xmlns:a16="http://schemas.microsoft.com/office/drawing/2014/main" id="{4774ACED-F1D5-4F60-AAE6-E1A6C78C1588}"/>
              </a:ext>
            </a:extLst>
          </p:cNvPr>
          <p:cNvSpPr txBox="1"/>
          <p:nvPr/>
        </p:nvSpPr>
        <p:spPr>
          <a:xfrm>
            <a:off x="7251825" y="2256007"/>
            <a:ext cx="150778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“Privilege”</a:t>
            </a:r>
          </a:p>
        </p:txBody>
      </p:sp>
      <p:sp>
        <p:nvSpPr>
          <p:cNvPr id="9" name="TextBox 8">
            <a:extLst>
              <a:ext uri="{FF2B5EF4-FFF2-40B4-BE49-F238E27FC236}">
                <a16:creationId xmlns:a16="http://schemas.microsoft.com/office/drawing/2014/main" id="{33B2A326-0F2D-4ADF-AA43-95101B3A640C}"/>
              </a:ext>
            </a:extLst>
          </p:cNvPr>
          <p:cNvSpPr txBox="1"/>
          <p:nvPr/>
        </p:nvSpPr>
        <p:spPr>
          <a:xfrm>
            <a:off x="3214972" y="4744249"/>
            <a:ext cx="175855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“Whiteness”</a:t>
            </a:r>
          </a:p>
        </p:txBody>
      </p:sp>
      <p:sp>
        <p:nvSpPr>
          <p:cNvPr id="10" name="TextBox 9">
            <a:extLst>
              <a:ext uri="{FF2B5EF4-FFF2-40B4-BE49-F238E27FC236}">
                <a16:creationId xmlns:a16="http://schemas.microsoft.com/office/drawing/2014/main" id="{09F8ED55-83B6-40D6-817D-37B3C4E72C5D}"/>
              </a:ext>
            </a:extLst>
          </p:cNvPr>
          <p:cNvSpPr txBox="1"/>
          <p:nvPr/>
        </p:nvSpPr>
        <p:spPr>
          <a:xfrm>
            <a:off x="6660815" y="4744249"/>
            <a:ext cx="247317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“Intersectionality”</a:t>
            </a:r>
          </a:p>
        </p:txBody>
      </p:sp>
    </p:spTree>
    <p:extLst>
      <p:ext uri="{BB962C8B-B14F-4D97-AF65-F5344CB8AC3E}">
        <p14:creationId xmlns:p14="http://schemas.microsoft.com/office/powerpoint/2010/main" val="62933324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3" id="{EFFDB8E9-5F81-7442-88F4-44D1BAF4DB54}" vid="{5699DD28-C319-7B44-AFD0-6C120A375AE9}"/>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5422</TotalTime>
  <Words>3974</Words>
  <Application>Microsoft Macintosh PowerPoint</Application>
  <PresentationFormat>Widescreen</PresentationFormat>
  <Paragraphs>273</Paragraphs>
  <Slides>46</Slides>
  <Notes>44</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46</vt:i4>
      </vt:variant>
    </vt:vector>
  </HeadingPairs>
  <TitlesOfParts>
    <vt:vector size="53" baseType="lpstr">
      <vt:lpstr>Arial</vt:lpstr>
      <vt:lpstr>Calibri</vt:lpstr>
      <vt:lpstr>Calibri Light</vt:lpstr>
      <vt:lpstr>Gill Sans</vt:lpstr>
      <vt:lpstr>Palatino</vt:lpstr>
      <vt:lpstr>Office Theme</vt:lpstr>
      <vt:lpstr>Custom Design</vt:lpstr>
      <vt:lpstr>PowerPoint Presentation</vt:lpstr>
      <vt:lpstr>Christianity and Wokeness: How the Social Justice Movement is Hijacking the Gospel – and the Way to Stop It</vt:lpstr>
      <vt:lpstr>Our Marching Orders</vt:lpstr>
      <vt:lpstr>Contents</vt:lpstr>
      <vt:lpstr>PowerPoint Presentation</vt:lpstr>
      <vt:lpstr>Foreword by John MacArthur</vt:lpstr>
      <vt:lpstr>PowerPoint Presentation</vt:lpstr>
      <vt:lpstr>Christianity and critical theory are competing worldviews </vt:lpstr>
      <vt:lpstr>NYTimes word usage</vt:lpstr>
      <vt:lpstr>PowerPoint Presentation</vt:lpstr>
      <vt:lpstr>PowerPoint Presentation</vt:lpstr>
      <vt:lpstr>Wokeness and White America</vt:lpstr>
      <vt:lpstr>Antiracism as the “Way Forward”</vt:lpstr>
      <vt:lpstr>Key Components of Wokeness</vt:lpstr>
      <vt:lpstr>PowerPoint Presentation</vt:lpstr>
      <vt:lpstr>“Christianity Incubates White Supremacy”</vt:lpstr>
      <vt:lpstr>Charges Against Christians and Christianity</vt:lpstr>
      <vt:lpstr>Four Different Responses among Evangelicals to Wokeness</vt:lpstr>
      <vt:lpstr>Four Different Responses among Evangelicals to Wokeness</vt:lpstr>
      <vt:lpstr>How Should We Engage the “Convinced and Committed” among Us?</vt:lpstr>
      <vt:lpstr>How Should We Engage the “Convinced and Committed” among Us?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Theological Conclusion</vt:lpstr>
      <vt:lpstr>PowerPoint Presentation</vt:lpstr>
      <vt:lpstr>PowerPoint Presentation</vt:lpstr>
      <vt:lpstr>What about reparations for descendants of slaves?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Does All This Mean?</vt:lpstr>
      <vt:lpstr>What Can We Do?</vt:lpstr>
      <vt:lpstr>PowerPoint Presentation</vt:lpstr>
      <vt:lpstr>PowerPoint Presentation</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Janosik, Daniel</dc:creator>
  <cp:lastModifiedBy>Janosik, Daniel</cp:lastModifiedBy>
  <cp:revision>35</cp:revision>
  <dcterms:created xsi:type="dcterms:W3CDTF">2022-09-30T13:39:04Z</dcterms:created>
  <dcterms:modified xsi:type="dcterms:W3CDTF">2023-01-08T05:45:30Z</dcterms:modified>
</cp:coreProperties>
</file>